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omments/modernComment_7F3E8E30_8F5F3CEE.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134806062" r:id="rId2"/>
    <p:sldId id="2134806063" r:id="rId3"/>
    <p:sldId id="404" r:id="rId4"/>
    <p:sldId id="2134806064" r:id="rId5"/>
    <p:sldId id="2134806098" r:id="rId6"/>
    <p:sldId id="2134806066" r:id="rId7"/>
    <p:sldId id="2134806089" r:id="rId8"/>
    <p:sldId id="2134806067" r:id="rId9"/>
    <p:sldId id="2134806068" r:id="rId10"/>
    <p:sldId id="2134806069" r:id="rId11"/>
    <p:sldId id="2134806070" r:id="rId12"/>
    <p:sldId id="2134806071" r:id="rId13"/>
    <p:sldId id="2134806072" r:id="rId14"/>
    <p:sldId id="2134806073" r:id="rId15"/>
    <p:sldId id="403" r:id="rId16"/>
    <p:sldId id="364" r:id="rId17"/>
    <p:sldId id="2134806057" r:id="rId18"/>
    <p:sldId id="2134806090" r:id="rId19"/>
    <p:sldId id="2134806054" r:id="rId20"/>
    <p:sldId id="2134806074" r:id="rId21"/>
    <p:sldId id="384" r:id="rId22"/>
    <p:sldId id="291" r:id="rId23"/>
    <p:sldId id="2134806091" r:id="rId24"/>
    <p:sldId id="2134806075" r:id="rId25"/>
    <p:sldId id="2134806052" r:id="rId26"/>
    <p:sldId id="2134806053" r:id="rId27"/>
    <p:sldId id="2134806099" r:id="rId28"/>
    <p:sldId id="389" r:id="rId29"/>
    <p:sldId id="2134806076" r:id="rId30"/>
    <p:sldId id="401" r:id="rId31"/>
    <p:sldId id="2134806092" r:id="rId32"/>
    <p:sldId id="392" r:id="rId33"/>
    <p:sldId id="306" r:id="rId34"/>
    <p:sldId id="393" r:id="rId35"/>
    <p:sldId id="2134806093" r:id="rId36"/>
    <p:sldId id="396" r:id="rId37"/>
    <p:sldId id="399" r:id="rId38"/>
    <p:sldId id="2134806078" r:id="rId39"/>
    <p:sldId id="320" r:id="rId40"/>
    <p:sldId id="2134806094" r:id="rId41"/>
    <p:sldId id="2134806059" r:id="rId42"/>
    <p:sldId id="377" r:id="rId43"/>
    <p:sldId id="2134806060" r:id="rId44"/>
    <p:sldId id="344" r:id="rId45"/>
    <p:sldId id="2134806095" r:id="rId46"/>
    <p:sldId id="2134806077" r:id="rId47"/>
    <p:sldId id="2134806096"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9BB712-256E-28FA-C414-B49F3539ED89}" name="Ashley Volling" initials="AV" userId="S::avolling@definitivehc.com::ec1004b1-1177-4fb7-b4f8-97b6cc5867dd" providerId="AD"/>
  <p188:author id="{43428072-6996-4E74-A623-472CD168E0A4}" name="Graeme Burke" initials="GB" userId="S::gburke@definitivehc.com::a0e74093-6e30-44d0-9458-d92e53be9a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9C54ED"/>
    <a:srgbClr val="541299"/>
    <a:srgbClr val="2B0F4F"/>
    <a:srgbClr val="DFC7F9"/>
    <a:srgbClr val="BB89F3"/>
    <a:srgbClr val="9F54EA"/>
    <a:srgbClr val="8627E5"/>
    <a:srgbClr val="E5D9D1"/>
    <a:srgbClr val="EB8C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3" autoAdjust="0"/>
    <p:restoredTop sz="95119" autoAdjust="0"/>
  </p:normalViewPr>
  <p:slideViewPr>
    <p:cSldViewPr snapToGrid="0">
      <p:cViewPr varScale="1">
        <p:scale>
          <a:sx n="111" d="100"/>
          <a:sy n="111" d="100"/>
        </p:scale>
        <p:origin x="232"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baseline="0">
                <a:solidFill>
                  <a:srgbClr val="00B0F0"/>
                </a:solidFill>
                <a:latin typeface="+mn-lt"/>
                <a:ea typeface="+mn-ea"/>
                <a:cs typeface="+mn-cs"/>
              </a:defRPr>
            </a:pPr>
            <a:r>
              <a:rPr lang="en-US" b="0" i="0" dirty="0">
                <a:solidFill>
                  <a:srgbClr val="00B0F0"/>
                </a:solidFill>
                <a:latin typeface="Arial" panose="020B0604020202020204" pitchFamily="34" charset="0"/>
              </a:rPr>
              <a:t>FY</a:t>
            </a:r>
            <a:r>
              <a:rPr lang="en-US" b="0" i="0" baseline="0" dirty="0">
                <a:solidFill>
                  <a:srgbClr val="00B0F0"/>
                </a:solidFill>
                <a:latin typeface="Arial" panose="020B0604020202020204" pitchFamily="34" charset="0"/>
              </a:rPr>
              <a:t> ‘[##] Est. Market Size = $XX</a:t>
            </a:r>
            <a:endParaRPr lang="en-US" b="0" i="0" dirty="0">
              <a:solidFill>
                <a:srgbClr val="00B0F0"/>
              </a:solidFill>
              <a:latin typeface="Arial" panose="020B0604020202020204" pitchFamily="34" charset="0"/>
            </a:endParaRPr>
          </a:p>
        </c:rich>
      </c:tx>
      <c:layout>
        <c:manualLayout>
          <c:xMode val="edge"/>
          <c:yMode val="edge"/>
          <c:x val="0.20658858267716534"/>
          <c:y val="1.2500000000000001E-2"/>
        </c:manualLayout>
      </c:layout>
      <c:overlay val="0"/>
      <c:spPr>
        <a:noFill/>
        <a:ln>
          <a:noFill/>
        </a:ln>
        <a:effectLst/>
      </c:spPr>
      <c:txPr>
        <a:bodyPr rot="0" spcFirstLastPara="1" vertOverflow="ellipsis" vert="horz" wrap="square" anchor="ctr" anchorCtr="1"/>
        <a:lstStyle/>
        <a:p>
          <a:pPr>
            <a:defRPr sz="2160" b="1" i="0" u="none" strike="noStrike" kern="1200" baseline="0">
              <a:solidFill>
                <a:srgbClr val="00B0F0"/>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a:noFill/>
              </a:ln>
              <a:effectLst/>
            </c:spPr>
            <c:extLst>
              <c:ext xmlns:c16="http://schemas.microsoft.com/office/drawing/2014/chart" uri="{C3380CC4-5D6E-409C-BE32-E72D297353CC}">
                <c16:uniqueId val="{00000001-6523-4842-ACB0-1D42DC69CE7C}"/>
              </c:ext>
            </c:extLst>
          </c:dPt>
          <c:dPt>
            <c:idx val="1"/>
            <c:bubble3D val="0"/>
            <c:spPr>
              <a:solidFill>
                <a:schemeClr val="accent3"/>
              </a:solidFill>
              <a:ln>
                <a:noFill/>
              </a:ln>
              <a:effectLst/>
            </c:spPr>
            <c:extLst>
              <c:ext xmlns:c16="http://schemas.microsoft.com/office/drawing/2014/chart" uri="{C3380CC4-5D6E-409C-BE32-E72D297353CC}">
                <c16:uniqueId val="{00000003-6523-4842-ACB0-1D42DC69CE7C}"/>
              </c:ext>
            </c:extLst>
          </c:dPt>
          <c:dPt>
            <c:idx val="2"/>
            <c:bubble3D val="0"/>
            <c:spPr>
              <a:solidFill>
                <a:schemeClr val="accent5"/>
              </a:solidFill>
              <a:ln>
                <a:noFill/>
              </a:ln>
              <a:effectLst/>
            </c:spPr>
            <c:extLst>
              <c:ext xmlns:c16="http://schemas.microsoft.com/office/drawing/2014/chart" uri="{C3380CC4-5D6E-409C-BE32-E72D297353CC}">
                <c16:uniqueId val="{00000005-6523-4842-ACB0-1D42DC69CE7C}"/>
              </c:ext>
            </c:extLst>
          </c:dPt>
          <c:dPt>
            <c:idx val="3"/>
            <c:bubble3D val="0"/>
            <c:spPr>
              <a:solidFill>
                <a:schemeClr val="accent1">
                  <a:lumMod val="60000"/>
                </a:schemeClr>
              </a:solidFill>
              <a:ln>
                <a:noFill/>
              </a:ln>
              <a:effectLst/>
            </c:spPr>
            <c:extLst>
              <c:ext xmlns:c16="http://schemas.microsoft.com/office/drawing/2014/chart" uri="{C3380CC4-5D6E-409C-BE32-E72D297353CC}">
                <c16:uniqueId val="{00000007-6523-4842-ACB0-1D42DC69CE7C}"/>
              </c:ext>
            </c:extLst>
          </c:dPt>
          <c:dPt>
            <c:idx val="4"/>
            <c:bubble3D val="0"/>
            <c:spPr>
              <a:solidFill>
                <a:schemeClr val="accent3">
                  <a:lumMod val="60000"/>
                </a:schemeClr>
              </a:solidFill>
              <a:ln>
                <a:noFill/>
              </a:ln>
              <a:effectLst/>
            </c:spPr>
            <c:extLst>
              <c:ext xmlns:c16="http://schemas.microsoft.com/office/drawing/2014/chart" uri="{C3380CC4-5D6E-409C-BE32-E72D297353CC}">
                <c16:uniqueId val="{00000009-6523-4842-ACB0-1D42DC69CE7C}"/>
              </c:ext>
            </c:extLst>
          </c:dPt>
          <c:cat>
            <c:strRef>
              <c:f>Sheet1!$A$2:$A$6</c:f>
              <c:strCache>
                <c:ptCount val="5"/>
                <c:pt idx="0">
                  <c:v>Diluent (≤ 150 mL)</c:v>
                </c:pt>
                <c:pt idx="1">
                  <c:v>For Injection (≥ 250 mL)</c:v>
                </c:pt>
                <c:pt idx="2">
                  <c:v>For Irrigation </c:v>
                </c:pt>
                <c:pt idx="3">
                  <c:v>Nutrition (Macronutrients only)</c:v>
                </c:pt>
                <c:pt idx="4">
                  <c:v>Drug Delivery</c:v>
                </c:pt>
              </c:strCache>
            </c:strRef>
          </c:cat>
          <c:val>
            <c:numRef>
              <c:f>Sheet1!$B$2:$B$6</c:f>
              <c:numCache>
                <c:formatCode>_("$"* #,##0.00_);_("$"* \(#,##0.00\);_("$"* "-"??_);_(@_)</c:formatCode>
                <c:ptCount val="5"/>
                <c:pt idx="0">
                  <c:v>195</c:v>
                </c:pt>
                <c:pt idx="1">
                  <c:v>524.70000000000005</c:v>
                </c:pt>
                <c:pt idx="2" formatCode="&quot;$&quot;#,##0.00_);[Red]\(&quot;$&quot;#,##0.00\)">
                  <c:v>223.3</c:v>
                </c:pt>
                <c:pt idx="3" formatCode="&quot;$&quot;#,##0.00_);[Red]\(&quot;$&quot;#,##0.00\)">
                  <c:v>45.7</c:v>
                </c:pt>
                <c:pt idx="4">
                  <c:v>49.1</c:v>
                </c:pt>
              </c:numCache>
            </c:numRef>
          </c:val>
          <c:extLst>
            <c:ext xmlns:c16="http://schemas.microsoft.com/office/drawing/2014/chart" uri="{C3380CC4-5D6E-409C-BE32-E72D297353CC}">
              <c16:uniqueId val="{00000000-B093-4E5A-B003-876001961934}"/>
            </c:ext>
          </c:extLst>
        </c:ser>
        <c:dLbls>
          <c:showLegendKey val="0"/>
          <c:showVal val="0"/>
          <c:showCatName val="0"/>
          <c:showSerName val="0"/>
          <c:showPercent val="0"/>
          <c:showBubbleSize val="0"/>
          <c:showLeaderLines val="1"/>
        </c:dLbls>
        <c:firstSliceAng val="89"/>
      </c:pieChart>
      <c:spPr>
        <a:noFill/>
        <a:ln>
          <a:noFill/>
        </a:ln>
        <a:effectLst/>
      </c:spPr>
    </c:plotArea>
    <c:plotVisOnly val="1"/>
    <c:dispBlanksAs val="gap"/>
    <c:showDLblsOverMax val="0"/>
  </c:chart>
  <c:spPr>
    <a:noFill/>
    <a:ln w="12700" cap="flat" cmpd="sng" algn="ctr">
      <a:noFill/>
      <a:prstDash val="solid"/>
      <a:miter lim="800000"/>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modernComment_7F3E8E30_8F5F3CEE.xml><?xml version="1.0" encoding="utf-8"?>
<p188:cmLst xmlns:a="http://schemas.openxmlformats.org/drawingml/2006/main" xmlns:r="http://schemas.openxmlformats.org/officeDocument/2006/relationships" xmlns:p188="http://schemas.microsoft.com/office/powerpoint/2018/8/main">
  <p188:cm id="{D96C10AD-0EB5-4A26-A50E-4CAFBE0A50C9}" authorId="{679BB712-256E-28FA-C414-B49F3539ED89}" status="resolved" created="2024-05-08T15:19:43.011">
    <ac:deMkLst xmlns:ac="http://schemas.microsoft.com/office/drawing/2013/main/command">
      <pc:docMk xmlns:pc="http://schemas.microsoft.com/office/powerpoint/2013/main/command"/>
      <pc:sldMk xmlns:pc="http://schemas.microsoft.com/office/powerpoint/2013/main/command" cId="263390113" sldId="265"/>
      <ac:spMk id="8" creationId="{DB3B8D57-3E41-151F-B765-3764E507E29A}"/>
    </ac:deMkLst>
    <p188:txBody>
      <a:bodyPr/>
      <a:lstStyle/>
      <a:p>
        <a:r>
          <a:rPr lang="en-US"/>
          <a:t>Requires update - remove sections not included and revise order</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D442B-861B-4209-AF5B-73528E387B36}" type="datetimeFigureOut">
              <a:rPr lang="en-US" smtClean="0"/>
              <a:t>6/4/24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EC8F6-92C0-4381-9F8C-745EC5F967CB}" type="slidenum">
              <a:rPr lang="en-US" smtClean="0"/>
              <a:t>‹#›</a:t>
            </a:fld>
            <a:endParaRPr lang="en-US" dirty="0"/>
          </a:p>
        </p:txBody>
      </p:sp>
    </p:spTree>
    <p:extLst>
      <p:ext uri="{BB962C8B-B14F-4D97-AF65-F5344CB8AC3E}">
        <p14:creationId xmlns:p14="http://schemas.microsoft.com/office/powerpoint/2010/main" val="341577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0EC8F6-92C0-4381-9F8C-745EC5F967CB}" type="slidenum">
              <a:rPr lang="en-US" smtClean="0"/>
              <a:t>10</a:t>
            </a:fld>
            <a:endParaRPr lang="en-US" dirty="0"/>
          </a:p>
        </p:txBody>
      </p:sp>
    </p:spTree>
    <p:extLst>
      <p:ext uri="{BB962C8B-B14F-4D97-AF65-F5344CB8AC3E}">
        <p14:creationId xmlns:p14="http://schemas.microsoft.com/office/powerpoint/2010/main" val="3565728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a:buChar char="•"/>
            </a:pPr>
            <a:r>
              <a:rPr lang="en-US" dirty="0"/>
              <a:t>Works as a funnel</a:t>
            </a:r>
          </a:p>
          <a:p>
            <a:pPr marL="171450" indent="-171450">
              <a:buFont typeface="Arial,Sans-Serif"/>
              <a:buChar char="•"/>
            </a:pPr>
            <a:r>
              <a:rPr lang="en-US" dirty="0"/>
              <a:t>May start with what type of product portfolio does my ideal customer have</a:t>
            </a:r>
            <a:endParaRPr lang="en-US" dirty="0">
              <a:ea typeface="Calibri"/>
              <a:cs typeface="Calibri"/>
            </a:endParaRPr>
          </a:p>
          <a:p>
            <a:pPr marL="171450" indent="-171450">
              <a:buFont typeface="Arial,Sans-Serif"/>
              <a:buChar char="•"/>
            </a:pPr>
            <a:r>
              <a:rPr lang="en-US" dirty="0"/>
              <a:t>Competitive product? Complimentary product? Or a specific tier of complexity they should be familiar with? </a:t>
            </a:r>
            <a:endParaRPr lang="en-US" dirty="0">
              <a:ea typeface="Calibri"/>
              <a:cs typeface="Calibri"/>
            </a:endParaRPr>
          </a:p>
          <a:p>
            <a:pPr marL="171450" indent="-171450">
              <a:buFont typeface="Arial,Sans-Serif"/>
              <a:buChar char="•"/>
            </a:pPr>
            <a:r>
              <a:rPr lang="en-US" dirty="0"/>
              <a:t>Work down from there look at affiliations based on partnerships you have today and what type of hospital makes sense</a:t>
            </a:r>
            <a:endParaRPr lang="en-US" dirty="0">
              <a:ea typeface="Calibri"/>
              <a:cs typeface="Calibri"/>
            </a:endParaRPr>
          </a:p>
          <a:p>
            <a:pPr marL="171450" indent="-171450">
              <a:buFont typeface="Arial,Sans-Serif"/>
              <a:buChar char="•"/>
            </a:pPr>
            <a:r>
              <a:rPr lang="en-US" dirty="0">
                <a:ea typeface="Calibri"/>
                <a:cs typeface="Calibri"/>
              </a:rPr>
              <a:t>Then take that total market and start tiering it out by things like size (in this example we're using census beds)</a:t>
            </a:r>
          </a:p>
          <a:p>
            <a:pPr marL="171450" indent="-171450">
              <a:buFont typeface="Arial,Sans-Serif"/>
              <a:buChar char="•"/>
            </a:pPr>
            <a:r>
              <a:rPr lang="en-US" dirty="0">
                <a:ea typeface="Calibri"/>
                <a:cs typeface="Calibri"/>
              </a:rPr>
              <a:t>Nail down exactly what hospitals you'll be targeting with your device</a:t>
            </a:r>
          </a:p>
        </p:txBody>
      </p:sp>
      <p:sp>
        <p:nvSpPr>
          <p:cNvPr id="4" name="Slide Number Placeholder 3"/>
          <p:cNvSpPr>
            <a:spLocks noGrp="1"/>
          </p:cNvSpPr>
          <p:nvPr>
            <p:ph type="sldNum" sz="quarter" idx="5"/>
          </p:nvPr>
        </p:nvSpPr>
        <p:spPr/>
        <p:txBody>
          <a:bodyPr/>
          <a:lstStyle/>
          <a:p>
            <a:fld id="{0EBBF796-F4D2-E946-A0FB-984B4D5A805F}" type="slidenum">
              <a:rPr lang="en-US" smtClean="0"/>
              <a:t>24</a:t>
            </a:fld>
            <a:endParaRPr lang="en-US" dirty="0"/>
          </a:p>
        </p:txBody>
      </p:sp>
    </p:spTree>
    <p:extLst>
      <p:ext uri="{BB962C8B-B14F-4D97-AF65-F5344CB8AC3E}">
        <p14:creationId xmlns:p14="http://schemas.microsoft.com/office/powerpoint/2010/main" val="220016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a:buChar char="•"/>
            </a:pPr>
            <a:r>
              <a:rPr lang="en-US" dirty="0"/>
              <a:t>Here's another example focused on physicians </a:t>
            </a:r>
          </a:p>
          <a:p>
            <a:pPr marL="171450" indent="-171450">
              <a:buFont typeface="Arial,Sans-Serif"/>
              <a:buChar char="•"/>
            </a:pPr>
            <a:endParaRPr lang="en-US" dirty="0"/>
          </a:p>
          <a:p>
            <a:pPr marL="171450" indent="-171450">
              <a:buFont typeface="Arial,Sans-Serif"/>
              <a:buChar char="•"/>
            </a:pPr>
            <a:r>
              <a:rPr lang="en-US" dirty="0"/>
              <a:t>Talk about refer volumes and claims in more depth</a:t>
            </a:r>
          </a:p>
          <a:p>
            <a:endParaRPr lang="en-US" dirty="0">
              <a:cs typeface="Calibri"/>
            </a:endParaRPr>
          </a:p>
        </p:txBody>
      </p:sp>
      <p:sp>
        <p:nvSpPr>
          <p:cNvPr id="4" name="Slide Number Placeholder 3"/>
          <p:cNvSpPr>
            <a:spLocks noGrp="1"/>
          </p:cNvSpPr>
          <p:nvPr>
            <p:ph type="sldNum" sz="quarter" idx="5"/>
          </p:nvPr>
        </p:nvSpPr>
        <p:spPr/>
        <p:txBody>
          <a:bodyPr/>
          <a:lstStyle/>
          <a:p>
            <a:fld id="{0EBBF796-F4D2-E946-A0FB-984B4D5A805F}" type="slidenum">
              <a:rPr lang="en-US" smtClean="0"/>
              <a:t>25</a:t>
            </a:fld>
            <a:endParaRPr lang="en-US" dirty="0"/>
          </a:p>
        </p:txBody>
      </p:sp>
    </p:spTree>
    <p:extLst>
      <p:ext uri="{BB962C8B-B14F-4D97-AF65-F5344CB8AC3E}">
        <p14:creationId xmlns:p14="http://schemas.microsoft.com/office/powerpoint/2010/main" val="3712208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Portfolio gaps: Multivitamins, trace elements,</a:t>
            </a:r>
            <a:r>
              <a:rPr lang="en-US" baseline="0" dirty="0"/>
              <a:t> lipids, premixed drugs</a:t>
            </a:r>
          </a:p>
          <a:p>
            <a:r>
              <a:rPr lang="en-US" baseline="0" dirty="0"/>
              <a:t>One of our goals in 2018 is to try and get back on the market under ICU Medical name. Heparin, Lidocaine, premixes, etc. </a:t>
            </a:r>
          </a:p>
          <a:p>
            <a:r>
              <a:rPr lang="en-US" baseline="0" dirty="0"/>
              <a:t>Differentiator B Braun in glass</a:t>
            </a:r>
          </a:p>
          <a:p>
            <a:endParaRPr lang="en-US" dirty="0"/>
          </a:p>
        </p:txBody>
      </p:sp>
      <p:sp>
        <p:nvSpPr>
          <p:cNvPr id="4" name="Slide Number Placeholder 3"/>
          <p:cNvSpPr>
            <a:spLocks noGrp="1"/>
          </p:cNvSpPr>
          <p:nvPr>
            <p:ph type="sldNum" sz="quarter" idx="10"/>
          </p:nvPr>
        </p:nvSpPr>
        <p:spPr/>
        <p:txBody>
          <a:bodyPr/>
          <a:lstStyle/>
          <a:p>
            <a:fld id="{0DEE7CBF-357F-6649-9C55-E23C112D5A6B}" type="slidenum">
              <a:rPr lang="en-US" smtClean="0"/>
              <a:t>32</a:t>
            </a:fld>
            <a:endParaRPr lang="en-US" dirty="0"/>
          </a:p>
        </p:txBody>
      </p:sp>
    </p:spTree>
    <p:extLst>
      <p:ext uri="{BB962C8B-B14F-4D97-AF65-F5344CB8AC3E}">
        <p14:creationId xmlns:p14="http://schemas.microsoft.com/office/powerpoint/2010/main" val="3528295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2918" indent="-172918"/>
            <a:r>
              <a:rPr lang="en-US" altLang="en-US" dirty="0">
                <a:latin typeface="Arial" charset="0"/>
                <a:ea typeface="ＭＳ Ｐゴシック" charset="-128"/>
              </a:rPr>
              <a:t>Baxter and B. Braun are the main competitors for macronutrients.</a:t>
            </a:r>
          </a:p>
        </p:txBody>
      </p:sp>
    </p:spTree>
    <p:extLst>
      <p:ext uri="{BB962C8B-B14F-4D97-AF65-F5344CB8AC3E}">
        <p14:creationId xmlns:p14="http://schemas.microsoft.com/office/powerpoint/2010/main" val="2974912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C057E-A636-0761-9D26-65BEA17B3D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AFCA59-3958-C60E-98E5-30BA874A5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E4A09E-21C6-7A32-0C3A-503BABF270AE}"/>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5" name="Footer Placeholder 4">
            <a:extLst>
              <a:ext uri="{FF2B5EF4-FFF2-40B4-BE49-F238E27FC236}">
                <a16:creationId xmlns:a16="http://schemas.microsoft.com/office/drawing/2014/main" id="{F2B455F9-82EA-D390-6AEC-48888F7BD2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38E057-349F-8597-871D-7EEA652987E7}"/>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62890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7831A-D302-250E-2DDD-E6BF5FD740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D61BA2-8D59-4551-E192-FA429F6DE1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B63DDE-8325-894F-F18E-4079D78DFBDA}"/>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5" name="Footer Placeholder 4">
            <a:extLst>
              <a:ext uri="{FF2B5EF4-FFF2-40B4-BE49-F238E27FC236}">
                <a16:creationId xmlns:a16="http://schemas.microsoft.com/office/drawing/2014/main" id="{85E554F6-0FC9-8F22-3A7C-DBDCC692E9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4EC3B0-A158-6A3F-88F7-53965F03E8BF}"/>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696976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3B2772-93CA-343F-D5C6-840EABB659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77F339-0696-6484-D025-A810EA3451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F9AE7B-687A-5AEA-7DD9-DAC11BB27E54}"/>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5" name="Footer Placeholder 4">
            <a:extLst>
              <a:ext uri="{FF2B5EF4-FFF2-40B4-BE49-F238E27FC236}">
                <a16:creationId xmlns:a16="http://schemas.microsoft.com/office/drawing/2014/main" id="{CEB55763-C06B-C4D9-128C-121C8527EC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1640DE6-1FC7-57BB-E3A5-CC115B90BE22}"/>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1090478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1869E-1C58-CC11-C77F-C17F15C456B9}"/>
              </a:ext>
            </a:extLst>
          </p:cNvPr>
          <p:cNvSpPr>
            <a:spLocks noGrp="1"/>
          </p:cNvSpPr>
          <p:nvPr>
            <p:ph type="title"/>
          </p:nvPr>
        </p:nvSpPr>
        <p:spPr>
          <a:xfrm>
            <a:off x="640080" y="243206"/>
            <a:ext cx="8716191" cy="1192742"/>
          </a:xfrm>
        </p:spPr>
        <p:txBody>
          <a:bodyPr>
            <a:normAutofit/>
          </a:bodyPr>
          <a:lstStyle>
            <a:lvl1pPr>
              <a:defRPr sz="2800">
                <a:solidFill>
                  <a:srgbClr val="002060"/>
                </a:solidFill>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AC661981-9F09-1F41-C30F-0D30FBB40571}"/>
              </a:ext>
            </a:extLst>
          </p:cNvPr>
          <p:cNvSpPr>
            <a:spLocks noGrp="1"/>
          </p:cNvSpPr>
          <p:nvPr>
            <p:ph type="sldNum" sz="quarter" idx="12"/>
          </p:nvPr>
        </p:nvSpPr>
        <p:spPr>
          <a:xfrm>
            <a:off x="9144000" y="6323693"/>
            <a:ext cx="2743200" cy="365125"/>
          </a:xfrm>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287597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1869E-1C58-CC11-C77F-C17F15C456B9}"/>
              </a:ext>
            </a:extLst>
          </p:cNvPr>
          <p:cNvSpPr>
            <a:spLocks noGrp="1"/>
          </p:cNvSpPr>
          <p:nvPr>
            <p:ph type="title"/>
          </p:nvPr>
        </p:nvSpPr>
        <p:spPr>
          <a:xfrm>
            <a:off x="640080" y="243206"/>
            <a:ext cx="8716191" cy="1192742"/>
          </a:xfrm>
        </p:spPr>
        <p:txBody>
          <a:bodyPr>
            <a:normAutofit/>
          </a:bodyPr>
          <a:lstStyle>
            <a:lvl1pPr>
              <a:defRPr sz="2800">
                <a:solidFill>
                  <a:srgbClr val="002060"/>
                </a:solidFill>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AC661981-9F09-1F41-C30F-0D30FBB40571}"/>
              </a:ext>
            </a:extLst>
          </p:cNvPr>
          <p:cNvSpPr>
            <a:spLocks noGrp="1"/>
          </p:cNvSpPr>
          <p:nvPr>
            <p:ph type="sldNum" sz="quarter" idx="12"/>
          </p:nvPr>
        </p:nvSpPr>
        <p:spPr>
          <a:xfrm>
            <a:off x="9144000" y="6323693"/>
            <a:ext cx="2743200" cy="365125"/>
          </a:xfrm>
        </p:spPr>
        <p:txBody>
          <a:bodyPr/>
          <a:lstStyle/>
          <a:p>
            <a:fld id="{722E8063-0EF5-42E3-AF1B-46E185E5C838}" type="slidenum">
              <a:rPr lang="en-US" smtClean="0"/>
              <a:t>‹#›</a:t>
            </a:fld>
            <a:endParaRPr lang="en-US" dirty="0"/>
          </a:p>
        </p:txBody>
      </p:sp>
      <p:sp>
        <p:nvSpPr>
          <p:cNvPr id="4" name="Picture Placeholder 3">
            <a:extLst>
              <a:ext uri="{FF2B5EF4-FFF2-40B4-BE49-F238E27FC236}">
                <a16:creationId xmlns:a16="http://schemas.microsoft.com/office/drawing/2014/main" id="{121F4B65-AAC9-9AA7-59AC-F5AB07EDA902}"/>
              </a:ext>
            </a:extLst>
          </p:cNvPr>
          <p:cNvSpPr>
            <a:spLocks noGrp="1"/>
          </p:cNvSpPr>
          <p:nvPr>
            <p:ph type="pic" sz="quarter" idx="13"/>
          </p:nvPr>
        </p:nvSpPr>
        <p:spPr>
          <a:xfrm>
            <a:off x="1566863" y="2651125"/>
            <a:ext cx="828675" cy="828675"/>
          </a:xfrm>
        </p:spPr>
        <p:txBody>
          <a:bodyPr>
            <a:normAutofit/>
          </a:bodyPr>
          <a:lstStyle>
            <a:lvl1pPr>
              <a:defRPr sz="1200"/>
            </a:lvl1pPr>
          </a:lstStyle>
          <a:p>
            <a:endParaRPr lang="en-US" dirty="0"/>
          </a:p>
        </p:txBody>
      </p:sp>
    </p:spTree>
    <p:extLst>
      <p:ext uri="{BB962C8B-B14F-4D97-AF65-F5344CB8AC3E}">
        <p14:creationId xmlns:p14="http://schemas.microsoft.com/office/powerpoint/2010/main" val="111945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1869E-1C58-CC11-C77F-C17F15C456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FEADA9-EA07-9C3C-896E-B342725D10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29CD66-ACB9-7772-F90F-F07DEE852E02}"/>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5" name="Footer Placeholder 4">
            <a:extLst>
              <a:ext uri="{FF2B5EF4-FFF2-40B4-BE49-F238E27FC236}">
                <a16:creationId xmlns:a16="http://schemas.microsoft.com/office/drawing/2014/main" id="{32317009-CBD0-F889-A2EB-F28D74BE20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661981-9F09-1F41-C30F-0D30FBB40571}"/>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352763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17CE4-A5EE-F6FC-750C-A0ABD1BB04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7B20D1-1C1C-DC7D-0A97-971FB4EA162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71214E-B2A9-84A6-8D9E-ABFC89808A8F}"/>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5" name="Footer Placeholder 4">
            <a:extLst>
              <a:ext uri="{FF2B5EF4-FFF2-40B4-BE49-F238E27FC236}">
                <a16:creationId xmlns:a16="http://schemas.microsoft.com/office/drawing/2014/main" id="{62C99658-1B51-86B4-9890-B27E44CA30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47228C-E3CD-9B7A-8754-39B995D7A18E}"/>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111940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9B515-13BB-36B0-A31F-89B4052243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173775-7622-75BB-DF4F-449DD35AE9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2E76A0-3F07-7C2A-FBD9-21FBE631FA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3C58F1-89D1-89F4-4450-5DAC11D54AB1}"/>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6" name="Footer Placeholder 5">
            <a:extLst>
              <a:ext uri="{FF2B5EF4-FFF2-40B4-BE49-F238E27FC236}">
                <a16:creationId xmlns:a16="http://schemas.microsoft.com/office/drawing/2014/main" id="{38413168-2C1E-4F54-91D1-A48C3A4383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E646692-F21D-82F7-D8C9-88A0D145B67F}"/>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383101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1972D-CF01-986C-ABE1-AA1A4059F2F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AEAF6F-3AB1-12EF-9ACA-CD1A7C5388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4507C5-0CA3-C8B6-99AE-B3A231434D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A96A39-FD9B-F186-1A75-ED06CA9B3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689477-8438-30F5-9064-EBA7970D28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C26EFD-16D4-0D13-3673-70C3D8A93CA1}"/>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8" name="Footer Placeholder 7">
            <a:extLst>
              <a:ext uri="{FF2B5EF4-FFF2-40B4-BE49-F238E27FC236}">
                <a16:creationId xmlns:a16="http://schemas.microsoft.com/office/drawing/2014/main" id="{D16646E0-70B9-D111-F8D4-11F0F0D81DD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878F422-5CBC-9618-E848-0652A80B3C7F}"/>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376462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72BC-FDFA-9EA7-F1B7-029E99AA6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531D69-2AEC-17C2-CDC9-05DC90980088}"/>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4" name="Footer Placeholder 3">
            <a:extLst>
              <a:ext uri="{FF2B5EF4-FFF2-40B4-BE49-F238E27FC236}">
                <a16:creationId xmlns:a16="http://schemas.microsoft.com/office/drawing/2014/main" id="{40354D99-8A62-69E1-8861-86AF5510C29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4DDD58B-1137-E097-8E21-F803886195BC}"/>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314190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D41A8C-1EFE-C9BF-C26A-E265D89DEF1B}"/>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3" name="Footer Placeholder 2">
            <a:extLst>
              <a:ext uri="{FF2B5EF4-FFF2-40B4-BE49-F238E27FC236}">
                <a16:creationId xmlns:a16="http://schemas.microsoft.com/office/drawing/2014/main" id="{914AE405-4C59-9E35-2A33-2FCF7E59DC2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AD76D87-E411-284B-EC59-1283976CB446}"/>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351462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6D9F-A370-5CE5-9BEA-33ECC6EE0F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AE910E-3EE1-6F82-8D77-194ACA85DF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1654DC-1C9E-BC73-12AA-0DAD159F30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EF96B2-C7B5-77B5-8F47-20B48F2EB961}"/>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6" name="Footer Placeholder 5">
            <a:extLst>
              <a:ext uri="{FF2B5EF4-FFF2-40B4-BE49-F238E27FC236}">
                <a16:creationId xmlns:a16="http://schemas.microsoft.com/office/drawing/2014/main" id="{114846D5-7D76-D502-E43F-CDC3AE3AC1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4F740B-527E-D6BC-0FD2-8E416B7D9458}"/>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919014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BA723-E174-1C5C-1226-C50AFD60D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3985DB-6085-BDE3-AB3F-066B6F6F76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BC4B42A-12BC-8E7E-ADFE-833D631C7A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1649B8-7F3C-FB19-19BC-880AF61BE927}"/>
              </a:ext>
            </a:extLst>
          </p:cNvPr>
          <p:cNvSpPr>
            <a:spLocks noGrp="1"/>
          </p:cNvSpPr>
          <p:nvPr>
            <p:ph type="dt" sz="half" idx="10"/>
          </p:nvPr>
        </p:nvSpPr>
        <p:spPr/>
        <p:txBody>
          <a:bodyPr/>
          <a:lstStyle/>
          <a:p>
            <a:fld id="{0D7E63A3-D650-4F66-8A50-C9F85A5E6A27}" type="datetimeFigureOut">
              <a:rPr lang="en-US" smtClean="0"/>
              <a:t>6/4/24</a:t>
            </a:fld>
            <a:endParaRPr lang="en-US" dirty="0"/>
          </a:p>
        </p:txBody>
      </p:sp>
      <p:sp>
        <p:nvSpPr>
          <p:cNvPr id="6" name="Footer Placeholder 5">
            <a:extLst>
              <a:ext uri="{FF2B5EF4-FFF2-40B4-BE49-F238E27FC236}">
                <a16:creationId xmlns:a16="http://schemas.microsoft.com/office/drawing/2014/main" id="{77C6C880-43A1-46FE-0B10-A29CEE0F79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01BD46-6BCD-DAB3-ACCA-DB0E7B09E181}"/>
              </a:ext>
            </a:extLst>
          </p:cNvPr>
          <p:cNvSpPr>
            <a:spLocks noGrp="1"/>
          </p:cNvSpPr>
          <p:nvPr>
            <p:ph type="sldNum" sz="quarter" idx="12"/>
          </p:nvPr>
        </p:nvSpPr>
        <p:spPr/>
        <p:txBody>
          <a:bodyPr/>
          <a:lstStyle/>
          <a:p>
            <a:fld id="{722E8063-0EF5-42E3-AF1B-46E185E5C838}" type="slidenum">
              <a:rPr lang="en-US" smtClean="0"/>
              <a:t>‹#›</a:t>
            </a:fld>
            <a:endParaRPr lang="en-US" dirty="0"/>
          </a:p>
        </p:txBody>
      </p:sp>
    </p:spTree>
    <p:extLst>
      <p:ext uri="{BB962C8B-B14F-4D97-AF65-F5344CB8AC3E}">
        <p14:creationId xmlns:p14="http://schemas.microsoft.com/office/powerpoint/2010/main" val="4285043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3D4917-D283-6744-8902-142FEAF489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201784-718A-9158-8964-5B4AE92D3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9D4D57-AB73-A527-5ADB-FC8C44FFDB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7E63A3-D650-4F66-8A50-C9F85A5E6A27}" type="datetimeFigureOut">
              <a:rPr lang="en-US" smtClean="0"/>
              <a:t>6/4/24</a:t>
            </a:fld>
            <a:endParaRPr lang="en-US" dirty="0"/>
          </a:p>
        </p:txBody>
      </p:sp>
      <p:sp>
        <p:nvSpPr>
          <p:cNvPr id="5" name="Footer Placeholder 4">
            <a:extLst>
              <a:ext uri="{FF2B5EF4-FFF2-40B4-BE49-F238E27FC236}">
                <a16:creationId xmlns:a16="http://schemas.microsoft.com/office/drawing/2014/main" id="{17189511-C352-31B4-74ED-B33937124F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9BA5D547-9B05-2FD2-E9F5-8B59D3BE2F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22E8063-0EF5-42E3-AF1B-46E185E5C838}" type="slidenum">
              <a:rPr lang="en-US" smtClean="0"/>
              <a:t>‹#›</a:t>
            </a:fld>
            <a:endParaRPr lang="en-US" dirty="0"/>
          </a:p>
        </p:txBody>
      </p:sp>
    </p:spTree>
    <p:extLst>
      <p:ext uri="{BB962C8B-B14F-4D97-AF65-F5344CB8AC3E}">
        <p14:creationId xmlns:p14="http://schemas.microsoft.com/office/powerpoint/2010/main" val="1419295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7"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7F3E8E30_8F5F3CEE.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E4E62-1008-C8AA-7E64-A6C2860A23A8}"/>
              </a:ext>
            </a:extLst>
          </p:cNvPr>
          <p:cNvSpPr>
            <a:spLocks noGrp="1"/>
          </p:cNvSpPr>
          <p:nvPr>
            <p:ph type="ctrTitle"/>
          </p:nvPr>
        </p:nvSpPr>
        <p:spPr>
          <a:xfrm>
            <a:off x="816147" y="1346571"/>
            <a:ext cx="7281333" cy="2345584"/>
          </a:xfrm>
        </p:spPr>
        <p:txBody>
          <a:bodyPr/>
          <a:lstStyle/>
          <a:p>
            <a:pPr algn="l"/>
            <a:r>
              <a:rPr lang="en-US" dirty="0">
                <a:latin typeface="Georgia" panose="02040502050405020303" pitchFamily="18" charset="0"/>
              </a:rPr>
              <a:t>Medtech marketing </a:t>
            </a:r>
            <a:br>
              <a:rPr lang="en-US" dirty="0">
                <a:latin typeface="Georgia" panose="02040502050405020303" pitchFamily="18" charset="0"/>
              </a:rPr>
            </a:br>
            <a:r>
              <a:rPr lang="en-US" dirty="0">
                <a:latin typeface="Georgia" panose="02040502050405020303" pitchFamily="18" charset="0"/>
              </a:rPr>
              <a:t>plan template</a:t>
            </a:r>
          </a:p>
        </p:txBody>
      </p:sp>
      <p:sp>
        <p:nvSpPr>
          <p:cNvPr id="3" name="Subtitle 2">
            <a:extLst>
              <a:ext uri="{FF2B5EF4-FFF2-40B4-BE49-F238E27FC236}">
                <a16:creationId xmlns:a16="http://schemas.microsoft.com/office/drawing/2014/main" id="{BD34EC71-1C63-2B4D-3522-3E66D70FB098}"/>
              </a:ext>
            </a:extLst>
          </p:cNvPr>
          <p:cNvSpPr>
            <a:spLocks noGrp="1"/>
          </p:cNvSpPr>
          <p:nvPr>
            <p:ph type="subTitle" idx="1"/>
          </p:nvPr>
        </p:nvSpPr>
        <p:spPr>
          <a:xfrm>
            <a:off x="830158" y="4338637"/>
            <a:ext cx="11057042" cy="1989591"/>
          </a:xfrm>
        </p:spPr>
        <p:txBody>
          <a:bodyPr>
            <a:noAutofit/>
          </a:bodyPr>
          <a:lstStyle/>
          <a:p>
            <a:pPr algn="l">
              <a:lnSpc>
                <a:spcPct val="120000"/>
              </a:lnSpc>
            </a:pPr>
            <a:r>
              <a:rPr lang="en-US" sz="2300" dirty="0">
                <a:latin typeface="Arial" panose="020B0604020202020204" pitchFamily="34" charset="0"/>
                <a:cs typeface="Arial" panose="020B0604020202020204" pitchFamily="34" charset="0"/>
              </a:rPr>
              <a:t>This template provided by Definitive Healthcare is intended to support your annual marketing planning efforts. With examples of core marketing plan components, this template provides a framework for alignment and understanding, as well as communicating key initiatives, programs, and messages.</a:t>
            </a:r>
          </a:p>
        </p:txBody>
      </p:sp>
      <p:pic>
        <p:nvPicPr>
          <p:cNvPr id="5" name="Picture 4" descr="A close up of a sign&#10;&#10;Description automatically generated">
            <a:extLst>
              <a:ext uri="{FF2B5EF4-FFF2-40B4-BE49-F238E27FC236}">
                <a16:creationId xmlns:a16="http://schemas.microsoft.com/office/drawing/2014/main" id="{C8BBAD57-B9B9-20D2-4CB8-E4A442B74E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3118" y="782003"/>
            <a:ext cx="3092735" cy="633624"/>
          </a:xfrm>
          <a:prstGeom prst="rect">
            <a:avLst/>
          </a:prstGeom>
        </p:spPr>
      </p:pic>
      <p:cxnSp>
        <p:nvCxnSpPr>
          <p:cNvPr id="8" name="Straight Connector 7">
            <a:extLst>
              <a:ext uri="{FF2B5EF4-FFF2-40B4-BE49-F238E27FC236}">
                <a16:creationId xmlns:a16="http://schemas.microsoft.com/office/drawing/2014/main" id="{BA8321EC-2DDB-9AB0-E9D9-B0B3E8C81641}"/>
              </a:ext>
            </a:extLst>
          </p:cNvPr>
          <p:cNvCxnSpPr>
            <a:cxnSpLocks/>
          </p:cNvCxnSpPr>
          <p:nvPr/>
        </p:nvCxnSpPr>
        <p:spPr>
          <a:xfrm>
            <a:off x="914400" y="4016042"/>
            <a:ext cx="10515600" cy="0"/>
          </a:xfrm>
          <a:prstGeom prst="line">
            <a:avLst/>
          </a:prstGeom>
          <a:ln>
            <a:solidFill>
              <a:srgbClr val="9F54EA"/>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59364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1497" y="2390123"/>
            <a:ext cx="3262867" cy="2246834"/>
          </a:xfrm>
          <a:prstGeom prst="rect">
            <a:avLst/>
          </a:prstGeom>
          <a:noFill/>
          <a:ln w="25400">
            <a:solidFill>
              <a:srgbClr val="8627E5"/>
            </a:solidFill>
          </a:ln>
        </p:spPr>
        <p:txBody>
          <a:bodyPr wrap="square" lIns="182880" tIns="182880" rIns="182880" bIns="182880" rtlCol="0">
            <a:spAutoFit/>
          </a:bodyPr>
          <a:lstStyle/>
          <a:p>
            <a:pPr>
              <a:lnSpc>
                <a:spcPct val="110000"/>
              </a:lnSpc>
            </a:pPr>
            <a:r>
              <a:rPr lang="en-US" sz="1400" dirty="0">
                <a:solidFill>
                  <a:srgbClr val="000000"/>
                </a:solidFill>
                <a:latin typeface="Arial" panose="020B0604020202020204" pitchFamily="34" charset="0"/>
                <a:cs typeface="Arial" panose="020B0604020202020204" pitchFamily="34" charset="0"/>
              </a:rPr>
              <a:t>Additional details about competitors, new innovations, market size, CAGR projections, national procedure volumes, patient population information, or anything else relevant. (Definitive Healthcare can provide intelligence to help you overview your target market). </a:t>
            </a:r>
          </a:p>
        </p:txBody>
      </p:sp>
      <p:sp>
        <p:nvSpPr>
          <p:cNvPr id="2" name="Slide Number Placeholder 5">
            <a:extLst>
              <a:ext uri="{FF2B5EF4-FFF2-40B4-BE49-F238E27FC236}">
                <a16:creationId xmlns:a16="http://schemas.microsoft.com/office/drawing/2014/main" id="{50F03BFF-B84C-9960-E325-BA48EC11BF77}"/>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10</a:t>
            </a:fld>
            <a:endParaRPr lang="en-US" dirty="0">
              <a:latin typeface="Arial" panose="020B0604020202020204" pitchFamily="34" charset="0"/>
            </a:endParaRPr>
          </a:p>
        </p:txBody>
      </p:sp>
      <p:sp>
        <p:nvSpPr>
          <p:cNvPr id="3" name="Title 1">
            <a:extLst>
              <a:ext uri="{FF2B5EF4-FFF2-40B4-BE49-F238E27FC236}">
                <a16:creationId xmlns:a16="http://schemas.microsoft.com/office/drawing/2014/main" id="{63E356A6-D9BB-8D99-CF8E-50B03668140D}"/>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Market overview</a:t>
            </a:r>
          </a:p>
        </p:txBody>
      </p:sp>
      <p:pic>
        <p:nvPicPr>
          <p:cNvPr id="4" name="Picture 3" descr="A close up of a sign&#10;&#10;Description automatically generated">
            <a:extLst>
              <a:ext uri="{FF2B5EF4-FFF2-40B4-BE49-F238E27FC236}">
                <a16:creationId xmlns:a16="http://schemas.microsoft.com/office/drawing/2014/main" id="{353054F4-1689-EC7B-08AF-77CA7583A5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8" name="Straight Connector 7">
            <a:extLst>
              <a:ext uri="{FF2B5EF4-FFF2-40B4-BE49-F238E27FC236}">
                <a16:creationId xmlns:a16="http://schemas.microsoft.com/office/drawing/2014/main" id="{92278951-C42B-5E78-1E94-70531BABB59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9" name="Group 8">
            <a:extLst>
              <a:ext uri="{FF2B5EF4-FFF2-40B4-BE49-F238E27FC236}">
                <a16:creationId xmlns:a16="http://schemas.microsoft.com/office/drawing/2014/main" id="{C010A695-D225-76DB-6FCB-38AF2AC980C0}"/>
              </a:ext>
            </a:extLst>
          </p:cNvPr>
          <p:cNvGrpSpPr/>
          <p:nvPr/>
        </p:nvGrpSpPr>
        <p:grpSpPr>
          <a:xfrm>
            <a:off x="8203214" y="548640"/>
            <a:ext cx="1560443" cy="1560443"/>
            <a:chOff x="10241280" y="2738535"/>
            <a:chExt cx="1560443" cy="1560443"/>
          </a:xfrm>
        </p:grpSpPr>
        <p:sp>
          <p:nvSpPr>
            <p:cNvPr id="10" name="Oval 9">
              <a:extLst>
                <a:ext uri="{FF2B5EF4-FFF2-40B4-BE49-F238E27FC236}">
                  <a16:creationId xmlns:a16="http://schemas.microsoft.com/office/drawing/2014/main" id="{9F1005EB-0771-6225-B1D7-045093B2C5FE}"/>
                </a:ext>
              </a:extLst>
            </p:cNvPr>
            <p:cNvSpPr/>
            <p:nvPr/>
          </p:nvSpPr>
          <p:spPr>
            <a:xfrm>
              <a:off x="10241280" y="2738535"/>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4" name="TextBox 13">
              <a:extLst>
                <a:ext uri="{FF2B5EF4-FFF2-40B4-BE49-F238E27FC236}">
                  <a16:creationId xmlns:a16="http://schemas.microsoft.com/office/drawing/2014/main" id="{7CFAD117-EEBE-AF5E-5338-3D91F1F3191B}"/>
                </a:ext>
              </a:extLst>
            </p:cNvPr>
            <p:cNvSpPr txBox="1"/>
            <p:nvPr/>
          </p:nvSpPr>
          <p:spPr>
            <a:xfrm>
              <a:off x="10336205" y="3089774"/>
              <a:ext cx="1370592" cy="1169551"/>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Use this slide to highlight additional details – breakout of your top selling products within portfolio – and more.</a:t>
              </a:r>
            </a:p>
          </p:txBody>
        </p:sp>
        <p:pic>
          <p:nvPicPr>
            <p:cNvPr id="15" name="Picture 14">
              <a:extLst>
                <a:ext uri="{FF2B5EF4-FFF2-40B4-BE49-F238E27FC236}">
                  <a16:creationId xmlns:a16="http://schemas.microsoft.com/office/drawing/2014/main" id="{484243EF-38B8-26FC-45AE-E87858D950E0}"/>
                </a:ext>
              </a:extLst>
            </p:cNvPr>
            <p:cNvPicPr>
              <a:picLocks noChangeAspect="1"/>
            </p:cNvPicPr>
            <p:nvPr/>
          </p:nvPicPr>
          <p:blipFill>
            <a:blip r:embed="rId4"/>
            <a:stretch>
              <a:fillRect/>
            </a:stretch>
          </p:blipFill>
          <p:spPr>
            <a:xfrm>
              <a:off x="10914654" y="2842957"/>
              <a:ext cx="213694" cy="213694"/>
            </a:xfrm>
            <a:prstGeom prst="rect">
              <a:avLst/>
            </a:prstGeom>
          </p:spPr>
        </p:pic>
      </p:grpSp>
      <p:sp>
        <p:nvSpPr>
          <p:cNvPr id="24" name="TextBox 23">
            <a:extLst>
              <a:ext uri="{FF2B5EF4-FFF2-40B4-BE49-F238E27FC236}">
                <a16:creationId xmlns:a16="http://schemas.microsoft.com/office/drawing/2014/main" id="{C226DA34-6906-FB45-6DD7-E7DB8B48C95C}"/>
              </a:ext>
            </a:extLst>
          </p:cNvPr>
          <p:cNvSpPr txBox="1"/>
          <p:nvPr/>
        </p:nvSpPr>
        <p:spPr>
          <a:xfrm>
            <a:off x="4558518" y="2390123"/>
            <a:ext cx="3262867" cy="877163"/>
          </a:xfrm>
          <a:prstGeom prst="rect">
            <a:avLst/>
          </a:prstGeom>
          <a:noFill/>
          <a:ln w="25400">
            <a:solidFill>
              <a:srgbClr val="8627E5"/>
            </a:solidFill>
          </a:ln>
        </p:spPr>
        <p:txBody>
          <a:bodyPr wrap="square" lIns="182880" tIns="182880" rIns="182880" bIns="182880" rtlCol="0">
            <a:spAutoFit/>
          </a:bodyPr>
          <a:lstStyle/>
          <a:p>
            <a:pPr>
              <a:spcAft>
                <a:spcPts val="600"/>
              </a:spcAft>
            </a:pPr>
            <a:r>
              <a:rPr lang="en-US" sz="1400" dirty="0">
                <a:solidFill>
                  <a:srgbClr val="000000"/>
                </a:solidFill>
                <a:latin typeface="Arial" panose="020B0604020202020204" pitchFamily="34" charset="0"/>
                <a:cs typeface="Arial" panose="020B0604020202020204" pitchFamily="34" charset="0"/>
              </a:rPr>
              <a:t>Product line specific FY results</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Actuals:</a:t>
            </a:r>
          </a:p>
        </p:txBody>
      </p:sp>
      <p:sp>
        <p:nvSpPr>
          <p:cNvPr id="25" name="TextBox 24">
            <a:extLst>
              <a:ext uri="{FF2B5EF4-FFF2-40B4-BE49-F238E27FC236}">
                <a16:creationId xmlns:a16="http://schemas.microsoft.com/office/drawing/2014/main" id="{3F1493E6-6C84-0805-ACE6-198870E3AF13}"/>
              </a:ext>
            </a:extLst>
          </p:cNvPr>
          <p:cNvSpPr txBox="1"/>
          <p:nvPr/>
        </p:nvSpPr>
        <p:spPr>
          <a:xfrm>
            <a:off x="8444719" y="2390123"/>
            <a:ext cx="3262867" cy="824906"/>
          </a:xfrm>
          <a:prstGeom prst="rect">
            <a:avLst/>
          </a:prstGeom>
          <a:noFill/>
          <a:ln w="25400">
            <a:solidFill>
              <a:srgbClr val="8627E5"/>
            </a:solidFill>
          </a:ln>
        </p:spPr>
        <p:txBody>
          <a:bodyPr wrap="square" lIns="182880" tIns="182880" rIns="182880" bIns="182880" rtlCol="0">
            <a:spAutoFit/>
          </a:bodyPr>
          <a:lstStyle/>
          <a:p>
            <a:pPr>
              <a:lnSpc>
                <a:spcPct val="110000"/>
              </a:lnSpc>
            </a:pPr>
            <a:r>
              <a:rPr lang="en-US" sz="1400" dirty="0">
                <a:solidFill>
                  <a:srgbClr val="000000"/>
                </a:solidFill>
                <a:latin typeface="Arial" panose="020B0604020202020204" pitchFamily="34" charset="0"/>
                <a:cs typeface="Arial" panose="020B0604020202020204" pitchFamily="34" charset="0"/>
              </a:rPr>
              <a:t>Insert pie charts, other graphs or data points as relevant.</a:t>
            </a:r>
          </a:p>
        </p:txBody>
      </p:sp>
    </p:spTree>
    <p:extLst>
      <p:ext uri="{BB962C8B-B14F-4D97-AF65-F5344CB8AC3E}">
        <p14:creationId xmlns:p14="http://schemas.microsoft.com/office/powerpoint/2010/main" val="3450918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98840" y="1550709"/>
            <a:ext cx="4314854" cy="307777"/>
          </a:xfrm>
          <a:prstGeom prst="rect">
            <a:avLst/>
          </a:prstGeom>
          <a:noFill/>
        </p:spPr>
        <p:txBody>
          <a:bodyPr wrap="square" rtlCol="0">
            <a:spAutoFit/>
          </a:bodyPr>
          <a:lstStyle/>
          <a:p>
            <a:r>
              <a:rPr lang="en-US" sz="1400" b="1" kern="1100" cap="all" spc="150" dirty="0">
                <a:solidFill>
                  <a:srgbClr val="541299"/>
                </a:solidFill>
                <a:latin typeface="Arial" panose="020B0604020202020204" pitchFamily="34" charset="0"/>
                <a:ea typeface="Arial" charset="0"/>
                <a:cs typeface="Arial" charset="0"/>
              </a:rPr>
              <a:t>oBJECTIVE AND KPI</a:t>
            </a:r>
            <a:r>
              <a:rPr lang="en-US" sz="1400" b="1" kern="1100" spc="150" dirty="0">
                <a:solidFill>
                  <a:srgbClr val="541299"/>
                </a:solidFill>
                <a:latin typeface="Arial" panose="020B0604020202020204" pitchFamily="34" charset="0"/>
                <a:ea typeface="Arial" charset="0"/>
                <a:cs typeface="Arial" charset="0"/>
              </a:rPr>
              <a:t>s</a:t>
            </a:r>
            <a:endParaRPr lang="en-US" sz="1400" b="1" dirty="0">
              <a:solidFill>
                <a:srgbClr val="541299"/>
              </a:solidFill>
              <a:latin typeface="Arial" panose="020B0604020202020204" pitchFamily="34" charset="0"/>
            </a:endParaRPr>
          </a:p>
        </p:txBody>
      </p:sp>
      <p:sp>
        <p:nvSpPr>
          <p:cNvPr id="6" name="Title 1"/>
          <p:cNvSpPr txBox="1">
            <a:spLocks/>
          </p:cNvSpPr>
          <p:nvPr/>
        </p:nvSpPr>
        <p:spPr>
          <a:xfrm>
            <a:off x="3998839" y="2384514"/>
            <a:ext cx="2230495" cy="420133"/>
          </a:xfrm>
          <a:prstGeom prst="rect">
            <a:avLst/>
          </a:prstGeom>
        </p:spPr>
        <p:txBody>
          <a:bodyPr anchor="t" anchorCtr="0">
            <a:noAutofit/>
          </a:bodyPr>
          <a:lstStyle>
            <a:lvl1pPr algn="l" defTabSz="914400" rtl="0" eaLnBrk="1" latinLnBrk="0" hangingPunct="1">
              <a:lnSpc>
                <a:spcPct val="90000"/>
              </a:lnSpc>
              <a:spcBef>
                <a:spcPct val="0"/>
              </a:spcBef>
              <a:buNone/>
              <a:defRPr sz="12000" b="1" i="0" kern="1200" spc="-300" baseline="0">
                <a:solidFill>
                  <a:srgbClr val="01783B"/>
                </a:solidFill>
                <a:latin typeface="arial" charset="0"/>
                <a:ea typeface="Arial" charset="0"/>
                <a:cs typeface="Arial" charset="0"/>
              </a:defRPr>
            </a:lvl1pPr>
          </a:lstStyle>
          <a:p>
            <a:r>
              <a:rPr lang="en-US" sz="2400" spc="0" dirty="0">
                <a:solidFill>
                  <a:schemeClr val="tx1"/>
                </a:solidFill>
              </a:rPr>
              <a:t>$XX</a:t>
            </a:r>
            <a:r>
              <a:rPr lang="en-US" sz="2000" spc="0" dirty="0">
                <a:solidFill>
                  <a:schemeClr val="tx1"/>
                </a:solidFill>
              </a:rPr>
              <a:t>MM</a:t>
            </a:r>
          </a:p>
        </p:txBody>
      </p:sp>
      <p:sp>
        <p:nvSpPr>
          <p:cNvPr id="7" name="TextBox 6"/>
          <p:cNvSpPr txBox="1"/>
          <p:nvPr/>
        </p:nvSpPr>
        <p:spPr>
          <a:xfrm>
            <a:off x="3998842" y="2010205"/>
            <a:ext cx="1648705" cy="307777"/>
          </a:xfrm>
          <a:prstGeom prst="rect">
            <a:avLst/>
          </a:prstGeom>
          <a:noFill/>
        </p:spPr>
        <p:txBody>
          <a:bodyPr wrap="square" rtlCol="0">
            <a:spAutoFit/>
          </a:bodyPr>
          <a:lstStyle/>
          <a:p>
            <a:r>
              <a:rPr lang="en-US" sz="1400" kern="1100" dirty="0">
                <a:latin typeface="Arial" panose="020B0604020202020204" pitchFamily="34" charset="0"/>
                <a:ea typeface="Arial" charset="0"/>
                <a:cs typeface="Arial" charset="0"/>
              </a:rPr>
              <a:t>Achieve</a:t>
            </a:r>
            <a:endParaRPr lang="en-US" sz="1400" dirty="0">
              <a:latin typeface="Arial" panose="020B0604020202020204" pitchFamily="34" charset="0"/>
            </a:endParaRPr>
          </a:p>
        </p:txBody>
      </p:sp>
      <p:sp>
        <p:nvSpPr>
          <p:cNvPr id="12" name="Text Placeholder 4"/>
          <p:cNvSpPr txBox="1">
            <a:spLocks/>
          </p:cNvSpPr>
          <p:nvPr/>
        </p:nvSpPr>
        <p:spPr>
          <a:xfrm>
            <a:off x="4058252" y="3276441"/>
            <a:ext cx="7103235" cy="1073264"/>
          </a:xfrm>
          <a:prstGeom prst="rect">
            <a:avLst/>
          </a:prstGeom>
        </p:spPr>
        <p:txBody>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nSpc>
                <a:spcPts val="1500"/>
              </a:lnSpc>
              <a:buSzPct val="80000"/>
              <a:buFont typeface="Wingdings" pitchFamily="2" charset="2"/>
              <a:buChar char="§"/>
            </a:pPr>
            <a:r>
              <a:rPr lang="en-US" sz="1400" dirty="0">
                <a:latin typeface="Arial"/>
                <a:cs typeface="Arial"/>
              </a:rPr>
              <a:t>Strategic item 1</a:t>
            </a:r>
          </a:p>
          <a:p>
            <a:pPr>
              <a:lnSpc>
                <a:spcPts val="1500"/>
              </a:lnSpc>
              <a:buSzPct val="80000"/>
              <a:buFont typeface="Wingdings" pitchFamily="2" charset="2"/>
              <a:buChar char="§"/>
            </a:pPr>
            <a:r>
              <a:rPr lang="en-US" sz="1400" dirty="0">
                <a:latin typeface="Arial"/>
                <a:cs typeface="Arial"/>
              </a:rPr>
              <a:t>Strategic item 2</a:t>
            </a:r>
          </a:p>
          <a:p>
            <a:pPr>
              <a:lnSpc>
                <a:spcPts val="1500"/>
              </a:lnSpc>
              <a:buSzPct val="80000"/>
              <a:buFont typeface="Wingdings" pitchFamily="2" charset="2"/>
              <a:buChar char="§"/>
            </a:pPr>
            <a:r>
              <a:rPr lang="en-US" sz="1400" dirty="0">
                <a:latin typeface="Arial"/>
                <a:cs typeface="Arial"/>
              </a:rPr>
              <a:t>Strategic item 3</a:t>
            </a:r>
          </a:p>
        </p:txBody>
      </p:sp>
      <p:grpSp>
        <p:nvGrpSpPr>
          <p:cNvPr id="13" name="Group 12"/>
          <p:cNvGrpSpPr/>
          <p:nvPr/>
        </p:nvGrpSpPr>
        <p:grpSpPr>
          <a:xfrm>
            <a:off x="593568" y="1791685"/>
            <a:ext cx="2606170" cy="4236394"/>
            <a:chOff x="468438" y="2007779"/>
            <a:chExt cx="2606170" cy="4236394"/>
          </a:xfrm>
        </p:grpSpPr>
        <p:pic>
          <p:nvPicPr>
            <p:cNvPr id="14" name="Picture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9269" y="2007779"/>
              <a:ext cx="616216" cy="616214"/>
            </a:xfrm>
            <a:prstGeom prst="rect">
              <a:avLst/>
            </a:prstGeom>
          </p:spPr>
        </p:pic>
        <p:sp>
          <p:nvSpPr>
            <p:cNvPr id="15" name="TextBox 14"/>
            <p:cNvSpPr txBox="1"/>
            <p:nvPr/>
          </p:nvSpPr>
          <p:spPr>
            <a:xfrm>
              <a:off x="1425903" y="2176140"/>
              <a:ext cx="1648705" cy="307777"/>
            </a:xfrm>
            <a:prstGeom prst="rect">
              <a:avLst/>
            </a:prstGeom>
            <a:noFill/>
          </p:spPr>
          <p:txBody>
            <a:bodyPr wrap="square" rtlCol="0">
              <a:spAutoFit/>
            </a:bodyPr>
            <a:lstStyle/>
            <a:p>
              <a:r>
                <a:rPr lang="en-US" sz="1400" b="1" spc="150" dirty="0">
                  <a:solidFill>
                    <a:schemeClr val="accent1"/>
                  </a:solidFill>
                  <a:latin typeface="Arial" panose="020B0604020202020204" pitchFamily="34" charset="0"/>
                  <a:ea typeface="MS PGothic" charset="0"/>
                  <a:cs typeface="Arial" panose="020B0604020202020204" pitchFamily="34" charset="0"/>
                </a:rPr>
                <a:t>FINANCIAL</a:t>
              </a:r>
            </a:p>
          </p:txBody>
        </p:sp>
        <p:pic>
          <p:nvPicPr>
            <p:cNvPr id="16" name="Picture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8438" y="3277006"/>
              <a:ext cx="823790" cy="823790"/>
            </a:xfrm>
            <a:prstGeom prst="rect">
              <a:avLst/>
            </a:prstGeom>
          </p:spPr>
        </p:pic>
        <p:sp>
          <p:nvSpPr>
            <p:cNvPr id="17" name="TextBox 16"/>
            <p:cNvSpPr txBox="1"/>
            <p:nvPr/>
          </p:nvSpPr>
          <p:spPr>
            <a:xfrm>
              <a:off x="1393723" y="3526874"/>
              <a:ext cx="1648705" cy="307777"/>
            </a:xfrm>
            <a:prstGeom prst="rect">
              <a:avLst/>
            </a:prstGeom>
            <a:noFill/>
          </p:spPr>
          <p:txBody>
            <a:bodyPr wrap="square" rtlCol="0">
              <a:spAutoFit/>
            </a:bodyPr>
            <a:lstStyle/>
            <a:p>
              <a:r>
                <a:rPr lang="en-US" sz="1400" b="1" spc="150" dirty="0">
                  <a:solidFill>
                    <a:schemeClr val="accent1"/>
                  </a:solidFill>
                  <a:latin typeface="Arial" panose="020B0604020202020204" pitchFamily="34" charset="0"/>
                  <a:ea typeface="MS PGothic" charset="0"/>
                  <a:cs typeface="Arial" panose="020B0604020202020204" pitchFamily="34" charset="0"/>
                </a:rPr>
                <a:t>STRATEGIC</a:t>
              </a:r>
            </a:p>
          </p:txBody>
        </p:sp>
        <p:pic>
          <p:nvPicPr>
            <p:cNvPr id="18" name="Picture 1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5199" y="4577128"/>
              <a:ext cx="710286" cy="710286"/>
            </a:xfrm>
            <a:prstGeom prst="rect">
              <a:avLst/>
            </a:prstGeom>
          </p:spPr>
        </p:pic>
        <p:sp>
          <p:nvSpPr>
            <p:cNvPr id="19" name="TextBox 18"/>
            <p:cNvSpPr txBox="1"/>
            <p:nvPr/>
          </p:nvSpPr>
          <p:spPr>
            <a:xfrm>
              <a:off x="1393722" y="4683572"/>
              <a:ext cx="1412420" cy="523211"/>
            </a:xfrm>
            <a:prstGeom prst="rect">
              <a:avLst/>
            </a:prstGeom>
            <a:noFill/>
          </p:spPr>
          <p:txBody>
            <a:bodyPr wrap="square" rtlCol="0">
              <a:spAutoFit/>
            </a:bodyPr>
            <a:lstStyle/>
            <a:p>
              <a:r>
                <a:rPr lang="en-US" sz="1400" b="1" spc="150" dirty="0">
                  <a:solidFill>
                    <a:schemeClr val="accent1"/>
                  </a:solidFill>
                  <a:latin typeface="Arial" panose="020B0604020202020204" pitchFamily="34" charset="0"/>
                  <a:ea typeface="MS PGothic" charset="0"/>
                  <a:cs typeface="Arial" panose="020B0604020202020204" pitchFamily="34" charset="0"/>
                </a:rPr>
                <a:t>MARKET </a:t>
              </a:r>
              <a:br>
                <a:rPr lang="en-US" sz="1400" b="1" spc="150" dirty="0">
                  <a:solidFill>
                    <a:schemeClr val="accent1"/>
                  </a:solidFill>
                  <a:latin typeface="Arial" panose="020B0604020202020204" pitchFamily="34" charset="0"/>
                  <a:ea typeface="MS PGothic" charset="0"/>
                  <a:cs typeface="Arial" panose="020B0604020202020204" pitchFamily="34" charset="0"/>
                </a:rPr>
              </a:br>
              <a:r>
                <a:rPr lang="en-US" sz="1400" b="1" spc="150" dirty="0">
                  <a:solidFill>
                    <a:schemeClr val="accent1"/>
                  </a:solidFill>
                  <a:latin typeface="Arial" panose="020B0604020202020204" pitchFamily="34" charset="0"/>
                  <a:ea typeface="MS PGothic" charset="0"/>
                  <a:cs typeface="Arial" panose="020B0604020202020204" pitchFamily="34" charset="0"/>
                </a:rPr>
                <a:t>SHARE</a:t>
              </a:r>
            </a:p>
          </p:txBody>
        </p:sp>
        <p:pic>
          <p:nvPicPr>
            <p:cNvPr id="20" name="Picture 1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0054" y="5533887"/>
              <a:ext cx="710286" cy="710286"/>
            </a:xfrm>
            <a:prstGeom prst="rect">
              <a:avLst/>
            </a:prstGeom>
          </p:spPr>
        </p:pic>
        <p:sp>
          <p:nvSpPr>
            <p:cNvPr id="21" name="TextBox 20"/>
            <p:cNvSpPr txBox="1"/>
            <p:nvPr/>
          </p:nvSpPr>
          <p:spPr>
            <a:xfrm>
              <a:off x="1393722" y="5654280"/>
              <a:ext cx="1543052" cy="518177"/>
            </a:xfrm>
            <a:prstGeom prst="rect">
              <a:avLst/>
            </a:prstGeom>
            <a:noFill/>
          </p:spPr>
          <p:txBody>
            <a:bodyPr wrap="square" rtlCol="0">
              <a:spAutoFit/>
            </a:bodyPr>
            <a:lstStyle/>
            <a:p>
              <a:r>
                <a:rPr lang="en-US" sz="1400" b="1" spc="150" dirty="0">
                  <a:solidFill>
                    <a:schemeClr val="accent1"/>
                  </a:solidFill>
                  <a:latin typeface="Arial" panose="020B0604020202020204" pitchFamily="34" charset="0"/>
                  <a:ea typeface="MS PGothic" charset="0"/>
                  <a:cs typeface="Arial" panose="020B0604020202020204" pitchFamily="34" charset="0"/>
                </a:rPr>
                <a:t>BRAND </a:t>
              </a:r>
              <a:br>
                <a:rPr lang="en-US" sz="1400" b="1" spc="150" dirty="0">
                  <a:solidFill>
                    <a:schemeClr val="accent1"/>
                  </a:solidFill>
                  <a:latin typeface="Arial" panose="020B0604020202020204" pitchFamily="34" charset="0"/>
                  <a:ea typeface="MS PGothic" charset="0"/>
                  <a:cs typeface="Arial" panose="020B0604020202020204" pitchFamily="34" charset="0"/>
                </a:rPr>
              </a:br>
              <a:r>
                <a:rPr lang="en-US" sz="1400" b="1" spc="150" dirty="0">
                  <a:solidFill>
                    <a:schemeClr val="accent1"/>
                  </a:solidFill>
                  <a:latin typeface="Arial" panose="020B0604020202020204" pitchFamily="34" charset="0"/>
                  <a:ea typeface="MS PGothic" charset="0"/>
                  <a:cs typeface="Arial" panose="020B0604020202020204" pitchFamily="34" charset="0"/>
                </a:rPr>
                <a:t>REPUTATION</a:t>
              </a:r>
            </a:p>
          </p:txBody>
        </p:sp>
      </p:grpSp>
      <p:sp>
        <p:nvSpPr>
          <p:cNvPr id="22" name="Text Placeholder 4"/>
          <p:cNvSpPr txBox="1">
            <a:spLocks/>
          </p:cNvSpPr>
          <p:nvPr/>
        </p:nvSpPr>
        <p:spPr>
          <a:xfrm>
            <a:off x="5829635" y="2021211"/>
            <a:ext cx="2146872" cy="783437"/>
          </a:xfrm>
          <a:prstGeom prst="rect">
            <a:avLst/>
          </a:prstGeom>
        </p:spPr>
        <p:txBody>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nSpc>
                <a:spcPts val="1600"/>
              </a:lnSpc>
              <a:buSzPct val="80000"/>
            </a:pPr>
            <a:r>
              <a:rPr lang="en-US" sz="1400" dirty="0">
                <a:latin typeface="Arial"/>
                <a:cs typeface="Arial"/>
              </a:rPr>
              <a:t>Financial item(s)</a:t>
            </a:r>
          </a:p>
        </p:txBody>
      </p:sp>
      <p:sp>
        <p:nvSpPr>
          <p:cNvPr id="4" name="Text Placeholder 4">
            <a:extLst>
              <a:ext uri="{FF2B5EF4-FFF2-40B4-BE49-F238E27FC236}">
                <a16:creationId xmlns:a16="http://schemas.microsoft.com/office/drawing/2014/main" id="{2DA8EF99-FF74-C920-C998-9D07D9A8FFCA}"/>
              </a:ext>
            </a:extLst>
          </p:cNvPr>
          <p:cNvSpPr txBox="1">
            <a:spLocks/>
          </p:cNvSpPr>
          <p:nvPr/>
        </p:nvSpPr>
        <p:spPr>
          <a:xfrm>
            <a:off x="3998840" y="4454793"/>
            <a:ext cx="7103235" cy="523220"/>
          </a:xfrm>
          <a:prstGeom prst="rect">
            <a:avLst/>
          </a:prstGeom>
        </p:spPr>
        <p:txBody>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nSpc>
                <a:spcPts val="1500"/>
              </a:lnSpc>
              <a:buSzPct val="80000"/>
              <a:buFont typeface="Wingdings" pitchFamily="2" charset="2"/>
              <a:buChar char="§"/>
            </a:pPr>
            <a:r>
              <a:rPr lang="en-US" sz="1400" dirty="0">
                <a:cs typeface="MS PGothic" charset="0"/>
              </a:rPr>
              <a:t>Market share item(s) (E.g. grow market share by 4% for specific product)</a:t>
            </a:r>
            <a:endParaRPr lang="en-GB" sz="1400" dirty="0">
              <a:latin typeface="Arial"/>
              <a:cs typeface="Arial"/>
            </a:endParaRPr>
          </a:p>
          <a:p>
            <a:pPr>
              <a:lnSpc>
                <a:spcPts val="1500"/>
              </a:lnSpc>
              <a:buSzPct val="80000"/>
              <a:buFont typeface="Wingdings" pitchFamily="2" charset="2"/>
              <a:buChar char="§"/>
            </a:pPr>
            <a:endParaRPr lang="en-GB" sz="1400" dirty="0">
              <a:latin typeface="Arial"/>
              <a:cs typeface="Arial"/>
            </a:endParaRPr>
          </a:p>
          <a:p>
            <a:pPr>
              <a:lnSpc>
                <a:spcPts val="1500"/>
              </a:lnSpc>
              <a:buSzPct val="80000"/>
              <a:buFont typeface="Wingdings" pitchFamily="2" charset="2"/>
              <a:buChar char="§"/>
            </a:pPr>
            <a:endParaRPr lang="en-GB" sz="1400" dirty="0">
              <a:latin typeface="Arial"/>
              <a:cs typeface="Arial"/>
            </a:endParaRPr>
          </a:p>
          <a:p>
            <a:pPr>
              <a:lnSpc>
                <a:spcPts val="1500"/>
              </a:lnSpc>
              <a:buSzPct val="80000"/>
              <a:buFont typeface="Wingdings" pitchFamily="2" charset="2"/>
              <a:buChar char="§"/>
            </a:pPr>
            <a:endParaRPr lang="en-GB" sz="1400" dirty="0">
              <a:latin typeface="Arial"/>
              <a:cs typeface="Arial"/>
            </a:endParaRPr>
          </a:p>
          <a:p>
            <a:pPr>
              <a:lnSpc>
                <a:spcPts val="1500"/>
              </a:lnSpc>
              <a:buSzPct val="80000"/>
              <a:buFont typeface="Wingdings" pitchFamily="2" charset="2"/>
              <a:buChar char="§"/>
            </a:pPr>
            <a:endParaRPr lang="en-US" sz="1400" dirty="0">
              <a:latin typeface="Arial"/>
              <a:cs typeface="Arial"/>
            </a:endParaRPr>
          </a:p>
          <a:p>
            <a:pPr>
              <a:lnSpc>
                <a:spcPts val="1500"/>
              </a:lnSpc>
              <a:buSzPct val="80000"/>
              <a:buFont typeface="Wingdings" pitchFamily="2" charset="2"/>
              <a:buChar char="§"/>
            </a:pPr>
            <a:endParaRPr lang="en-US" sz="1400" dirty="0">
              <a:latin typeface="Arial"/>
              <a:cs typeface="Arial"/>
            </a:endParaRPr>
          </a:p>
        </p:txBody>
      </p:sp>
      <p:sp>
        <p:nvSpPr>
          <p:cNvPr id="23" name="Text Placeholder 4">
            <a:extLst>
              <a:ext uri="{FF2B5EF4-FFF2-40B4-BE49-F238E27FC236}">
                <a16:creationId xmlns:a16="http://schemas.microsoft.com/office/drawing/2014/main" id="{FC288560-A1A1-3332-8500-017A3DDEFA62}"/>
              </a:ext>
            </a:extLst>
          </p:cNvPr>
          <p:cNvSpPr txBox="1">
            <a:spLocks/>
          </p:cNvSpPr>
          <p:nvPr/>
        </p:nvSpPr>
        <p:spPr>
          <a:xfrm>
            <a:off x="3998840" y="5370700"/>
            <a:ext cx="7103235" cy="732971"/>
          </a:xfrm>
          <a:prstGeom prst="rect">
            <a:avLst/>
          </a:prstGeom>
        </p:spPr>
        <p:txBody>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nSpc>
                <a:spcPts val="1500"/>
              </a:lnSpc>
              <a:buSzPct val="80000"/>
              <a:buFont typeface="Wingdings" pitchFamily="2" charset="2"/>
              <a:buChar char="§"/>
            </a:pPr>
            <a:r>
              <a:rPr lang="en-GB" sz="1400" dirty="0">
                <a:latin typeface="Arial"/>
                <a:cs typeface="Arial"/>
              </a:rPr>
              <a:t>Brand reputation item(s)</a:t>
            </a:r>
          </a:p>
        </p:txBody>
      </p:sp>
      <p:cxnSp>
        <p:nvCxnSpPr>
          <p:cNvPr id="25" name="Straight Connector 24">
            <a:extLst>
              <a:ext uri="{FF2B5EF4-FFF2-40B4-BE49-F238E27FC236}">
                <a16:creationId xmlns:a16="http://schemas.microsoft.com/office/drawing/2014/main" id="{53679CD7-6E3C-68D3-489F-3F7F5F051C11}"/>
              </a:ext>
            </a:extLst>
          </p:cNvPr>
          <p:cNvCxnSpPr>
            <a:cxnSpLocks/>
          </p:cNvCxnSpPr>
          <p:nvPr/>
        </p:nvCxnSpPr>
        <p:spPr>
          <a:xfrm>
            <a:off x="3444370" y="1711151"/>
            <a:ext cx="0" cy="4608006"/>
          </a:xfrm>
          <a:prstGeom prst="line">
            <a:avLst/>
          </a:prstGeom>
          <a:ln w="19050">
            <a:solidFill>
              <a:srgbClr val="541299"/>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B00FD7B-F725-809F-2EAE-8050705B3C50}"/>
              </a:ext>
            </a:extLst>
          </p:cNvPr>
          <p:cNvCxnSpPr/>
          <p:nvPr/>
        </p:nvCxnSpPr>
        <p:spPr>
          <a:xfrm>
            <a:off x="4058252" y="1900468"/>
            <a:ext cx="3492205" cy="0"/>
          </a:xfrm>
          <a:prstGeom prst="line">
            <a:avLst/>
          </a:prstGeom>
          <a:ln w="19050">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8FDA39CB-E5DD-2597-EC85-5B275DAA0B6B}"/>
              </a:ext>
            </a:extLst>
          </p:cNvPr>
          <p:cNvCxnSpPr/>
          <p:nvPr/>
        </p:nvCxnSpPr>
        <p:spPr>
          <a:xfrm>
            <a:off x="4058252" y="2891070"/>
            <a:ext cx="3492205" cy="0"/>
          </a:xfrm>
          <a:prstGeom prst="line">
            <a:avLst/>
          </a:prstGeom>
          <a:ln w="19050">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99EF4F2C-17DF-4901-5AB6-A28D6639AFD4}"/>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Business goals — Region (if applicable)</a:t>
            </a:r>
          </a:p>
        </p:txBody>
      </p:sp>
      <p:pic>
        <p:nvPicPr>
          <p:cNvPr id="8" name="Picture 7" descr="A close up of a sign&#10;&#10;Description automatically generated">
            <a:extLst>
              <a:ext uri="{FF2B5EF4-FFF2-40B4-BE49-F238E27FC236}">
                <a16:creationId xmlns:a16="http://schemas.microsoft.com/office/drawing/2014/main" id="{DB63A684-C787-04DC-8504-A0C7F4FA8B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9" name="Straight Connector 8">
            <a:extLst>
              <a:ext uri="{FF2B5EF4-FFF2-40B4-BE49-F238E27FC236}">
                <a16:creationId xmlns:a16="http://schemas.microsoft.com/office/drawing/2014/main" id="{FC58FADA-ECA9-9FC0-2C96-E4E9CCB3C3E6}"/>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10" name="Group 9">
            <a:extLst>
              <a:ext uri="{FF2B5EF4-FFF2-40B4-BE49-F238E27FC236}">
                <a16:creationId xmlns:a16="http://schemas.microsoft.com/office/drawing/2014/main" id="{93998D89-9DEC-69E0-B98E-82B13536440C}"/>
              </a:ext>
            </a:extLst>
          </p:cNvPr>
          <p:cNvGrpSpPr/>
          <p:nvPr/>
        </p:nvGrpSpPr>
        <p:grpSpPr>
          <a:xfrm>
            <a:off x="8203214" y="548640"/>
            <a:ext cx="1560443" cy="1560443"/>
            <a:chOff x="10241280" y="2738535"/>
            <a:chExt cx="1560443" cy="1560443"/>
          </a:xfrm>
        </p:grpSpPr>
        <p:sp>
          <p:nvSpPr>
            <p:cNvPr id="11" name="Oval 10">
              <a:extLst>
                <a:ext uri="{FF2B5EF4-FFF2-40B4-BE49-F238E27FC236}">
                  <a16:creationId xmlns:a16="http://schemas.microsoft.com/office/drawing/2014/main" id="{D3A31AD0-329D-2C4C-8714-363F7B060CF3}"/>
                </a:ext>
              </a:extLst>
            </p:cNvPr>
            <p:cNvSpPr/>
            <p:nvPr/>
          </p:nvSpPr>
          <p:spPr>
            <a:xfrm>
              <a:off x="10241280" y="2738535"/>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24" name="TextBox 23">
              <a:extLst>
                <a:ext uri="{FF2B5EF4-FFF2-40B4-BE49-F238E27FC236}">
                  <a16:creationId xmlns:a16="http://schemas.microsoft.com/office/drawing/2014/main" id="{B8BD9314-77BE-7AEC-0695-C49FC24DA4BA}"/>
                </a:ext>
              </a:extLst>
            </p:cNvPr>
            <p:cNvSpPr txBox="1"/>
            <p:nvPr/>
          </p:nvSpPr>
          <p:spPr>
            <a:xfrm>
              <a:off x="10336205" y="3170825"/>
              <a:ext cx="1370592" cy="861774"/>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List out your company or portfolio specific objectives and KPIs.</a:t>
              </a:r>
            </a:p>
          </p:txBody>
        </p:sp>
        <p:pic>
          <p:nvPicPr>
            <p:cNvPr id="26" name="Picture 25">
              <a:extLst>
                <a:ext uri="{FF2B5EF4-FFF2-40B4-BE49-F238E27FC236}">
                  <a16:creationId xmlns:a16="http://schemas.microsoft.com/office/drawing/2014/main" id="{1DEF1B2C-4DE1-7198-E19E-72A32FC93391}"/>
                </a:ext>
              </a:extLst>
            </p:cNvPr>
            <p:cNvPicPr>
              <a:picLocks noChangeAspect="1"/>
            </p:cNvPicPr>
            <p:nvPr/>
          </p:nvPicPr>
          <p:blipFill>
            <a:blip r:embed="rId7"/>
            <a:stretch>
              <a:fillRect/>
            </a:stretch>
          </p:blipFill>
          <p:spPr>
            <a:xfrm>
              <a:off x="10914654" y="2842957"/>
              <a:ext cx="213694" cy="213694"/>
            </a:xfrm>
            <a:prstGeom prst="rect">
              <a:avLst/>
            </a:prstGeom>
          </p:spPr>
        </p:pic>
      </p:grpSp>
      <p:sp>
        <p:nvSpPr>
          <p:cNvPr id="32" name="Slide Number Placeholder 5">
            <a:extLst>
              <a:ext uri="{FF2B5EF4-FFF2-40B4-BE49-F238E27FC236}">
                <a16:creationId xmlns:a16="http://schemas.microsoft.com/office/drawing/2014/main" id="{7BB128DF-2172-2337-CCF5-FCD24189E113}"/>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11</a:t>
            </a:fld>
            <a:endParaRPr lang="en-US" dirty="0">
              <a:latin typeface="Arial" panose="020B0604020202020204" pitchFamily="34" charset="0"/>
            </a:endParaRPr>
          </a:p>
        </p:txBody>
      </p:sp>
    </p:spTree>
    <p:extLst>
      <p:ext uri="{BB962C8B-B14F-4D97-AF65-F5344CB8AC3E}">
        <p14:creationId xmlns:p14="http://schemas.microsoft.com/office/powerpoint/2010/main" val="2704618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2DE56A9B-7DD3-E07D-26A0-E3D9F8EC74DA}"/>
              </a:ext>
            </a:extLst>
          </p:cNvPr>
          <p:cNvGraphicFramePr>
            <a:graphicFrameLocks noGrp="1"/>
          </p:cNvGraphicFramePr>
          <p:nvPr>
            <p:extLst>
              <p:ext uri="{D42A27DB-BD31-4B8C-83A1-F6EECF244321}">
                <p14:modId xmlns:p14="http://schemas.microsoft.com/office/powerpoint/2010/main" val="2694404131"/>
              </p:ext>
            </p:extLst>
          </p:nvPr>
        </p:nvGraphicFramePr>
        <p:xfrm>
          <a:off x="548640" y="2594710"/>
          <a:ext cx="11135875" cy="2368103"/>
        </p:xfrm>
        <a:graphic>
          <a:graphicData uri="http://schemas.openxmlformats.org/drawingml/2006/table">
            <a:tbl>
              <a:tblPr firstRow="1" bandRow="1">
                <a:effectLst/>
                <a:tableStyleId>{638B1855-1B75-4FBE-930C-398BA8C253C6}</a:tableStyleId>
              </a:tblPr>
              <a:tblGrid>
                <a:gridCol w="1257277">
                  <a:extLst>
                    <a:ext uri="{9D8B030D-6E8A-4147-A177-3AD203B41FA5}">
                      <a16:colId xmlns:a16="http://schemas.microsoft.com/office/drawing/2014/main" val="20000"/>
                    </a:ext>
                  </a:extLst>
                </a:gridCol>
                <a:gridCol w="2353160">
                  <a:extLst>
                    <a:ext uri="{9D8B030D-6E8A-4147-A177-3AD203B41FA5}">
                      <a16:colId xmlns:a16="http://schemas.microsoft.com/office/drawing/2014/main" val="20001"/>
                    </a:ext>
                  </a:extLst>
                </a:gridCol>
                <a:gridCol w="4326647">
                  <a:extLst>
                    <a:ext uri="{9D8B030D-6E8A-4147-A177-3AD203B41FA5}">
                      <a16:colId xmlns:a16="http://schemas.microsoft.com/office/drawing/2014/main" val="20002"/>
                    </a:ext>
                  </a:extLst>
                </a:gridCol>
                <a:gridCol w="3198791">
                  <a:extLst>
                    <a:ext uri="{9D8B030D-6E8A-4147-A177-3AD203B41FA5}">
                      <a16:colId xmlns:a16="http://schemas.microsoft.com/office/drawing/2014/main" val="20003"/>
                    </a:ext>
                  </a:extLst>
                </a:gridCol>
              </a:tblGrid>
              <a:tr h="777140">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Headwind/ tailwind</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Factor / Trend</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DESCRIPTION</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POTENTIAL</a:t>
                      </a:r>
                      <a:r>
                        <a:rPr lang="en-US" sz="1100" b="1" kern="1000" cap="all" spc="150" baseline="0" dirty="0">
                          <a:solidFill>
                            <a:schemeClr val="bg1"/>
                          </a:solidFill>
                          <a:latin typeface="Arial" charset="0"/>
                          <a:ea typeface="Arial" charset="0"/>
                          <a:cs typeface="Arial" charset="0"/>
                        </a:rPr>
                        <a:t> IMPACT </a:t>
                      </a:r>
                      <a:br>
                        <a:rPr lang="en-US" sz="1100" b="1" kern="1000" cap="all" spc="150" baseline="0" dirty="0">
                          <a:solidFill>
                            <a:schemeClr val="bg1"/>
                          </a:solidFill>
                          <a:latin typeface="Arial" charset="0"/>
                          <a:ea typeface="Arial" charset="0"/>
                          <a:cs typeface="Arial" charset="0"/>
                        </a:rPr>
                      </a:br>
                      <a:r>
                        <a:rPr lang="en-US" sz="1100" b="1" kern="1000" cap="all" spc="150" baseline="0" dirty="0">
                          <a:solidFill>
                            <a:schemeClr val="bg1"/>
                          </a:solidFill>
                          <a:latin typeface="Arial" charset="0"/>
                          <a:ea typeface="Arial" charset="0"/>
                          <a:cs typeface="Arial" charset="0"/>
                        </a:rPr>
                        <a:t>to [Your Company]</a:t>
                      </a:r>
                      <a:endParaRPr lang="en-US" sz="1100" b="1" kern="1000" cap="all" spc="150" dirty="0">
                        <a:solidFill>
                          <a:schemeClr val="bg1"/>
                        </a:solidFill>
                        <a:latin typeface="Arial" charset="0"/>
                        <a:ea typeface="Arial" charset="0"/>
                        <a:cs typeface="Arial" charset="0"/>
                      </a:endParaRP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41299"/>
                    </a:solidFill>
                  </a:tcPr>
                </a:tc>
                <a:extLst>
                  <a:ext uri="{0D108BD9-81ED-4DB2-BD59-A6C34878D82A}">
                    <a16:rowId xmlns:a16="http://schemas.microsoft.com/office/drawing/2014/main" val="10000"/>
                  </a:ext>
                </a:extLst>
              </a:tr>
              <a:tr h="529606">
                <a:tc>
                  <a:txBody>
                    <a:bodyPr/>
                    <a:lstStyle/>
                    <a:p>
                      <a:pPr marL="0" indent="0" algn="ctr">
                        <a:buFont typeface="Arial"/>
                        <a:buNone/>
                      </a:pPr>
                      <a:r>
                        <a:rPr lang="en-US" sz="1100" b="1" kern="1100" cap="none" spc="0" dirty="0">
                          <a:solidFill>
                            <a:schemeClr val="accent6"/>
                          </a:solidFill>
                          <a:latin typeface="Arial" charset="0"/>
                          <a:ea typeface="Arial" charset="0"/>
                          <a:cs typeface="Arial" charset="0"/>
                        </a:rPr>
                        <a:t>Tailwind</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charset="0"/>
                        <a:buNone/>
                        <a:tabLst/>
                        <a:defRPr/>
                      </a:pPr>
                      <a:endParaRPr lang="en-US" sz="1100" b="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31751">
                <a:tc>
                  <a:txBody>
                    <a:bodyPr/>
                    <a:lstStyle/>
                    <a:p>
                      <a:pPr marL="0" indent="0" algn="ctr">
                        <a:buFont typeface="Arial"/>
                        <a:buNone/>
                      </a:pPr>
                      <a:r>
                        <a:rPr lang="en-US" sz="1100" b="1" kern="1100" cap="none" spc="0" dirty="0">
                          <a:solidFill>
                            <a:schemeClr val="accent5"/>
                          </a:solidFill>
                          <a:latin typeface="Arial" charset="0"/>
                          <a:ea typeface="Arial" charset="0"/>
                          <a:cs typeface="Arial" charset="0"/>
                        </a:rPr>
                        <a:t>Headwind</a:t>
                      </a:r>
                      <a:endParaRPr lang="en-US" sz="1100" b="0" kern="1100" cap="none" spc="0" dirty="0">
                        <a:solidFill>
                          <a:srgbClr val="FF0000"/>
                        </a:solidFill>
                        <a:latin typeface="Arial" charset="0"/>
                        <a:ea typeface="Arial" charset="0"/>
                        <a:cs typeface="Arial"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 typeface="Arial"/>
                        <a:buNone/>
                        <a:tabLst/>
                        <a:defRPr/>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67053620"/>
                  </a:ext>
                </a:extLst>
              </a:tr>
              <a:tr h="529606">
                <a:tc>
                  <a:txBody>
                    <a:bodyPr/>
                    <a:lstStyle/>
                    <a:p>
                      <a:pPr marL="0" indent="0" algn="ctr">
                        <a:buFont typeface="Arial"/>
                        <a:buNone/>
                      </a:pPr>
                      <a:r>
                        <a:rPr lang="en-US" sz="1100" b="1" kern="1100" cap="none" spc="0" dirty="0">
                          <a:solidFill>
                            <a:schemeClr val="accent5"/>
                          </a:solidFill>
                          <a:latin typeface="Arial" charset="0"/>
                          <a:ea typeface="Arial" charset="0"/>
                          <a:cs typeface="Arial" charset="0"/>
                        </a:rPr>
                        <a:t>Headwind</a:t>
                      </a:r>
                      <a:r>
                        <a:rPr lang="en-US" sz="1100" b="0" kern="1100" cap="none" spc="0" dirty="0">
                          <a:solidFill>
                            <a:srgbClr val="FF0000"/>
                          </a:solidFill>
                          <a:latin typeface="Arial" charset="0"/>
                          <a:ea typeface="Arial" charset="0"/>
                          <a:cs typeface="Arial"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 typeface="Arial"/>
                        <a:buNone/>
                        <a:tabLst/>
                        <a:defRPr/>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2" name="Slide Number Placeholder 5">
            <a:extLst>
              <a:ext uri="{FF2B5EF4-FFF2-40B4-BE49-F238E27FC236}">
                <a16:creationId xmlns:a16="http://schemas.microsoft.com/office/drawing/2014/main" id="{E250CE2D-6446-2228-B781-12346B0E199D}"/>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12</a:t>
            </a:fld>
            <a:endParaRPr lang="en-US" dirty="0">
              <a:latin typeface="Arial" panose="020B0604020202020204" pitchFamily="34" charset="0"/>
            </a:endParaRPr>
          </a:p>
        </p:txBody>
      </p:sp>
      <p:sp>
        <p:nvSpPr>
          <p:cNvPr id="4" name="Title 1">
            <a:extLst>
              <a:ext uri="{FF2B5EF4-FFF2-40B4-BE49-F238E27FC236}">
                <a16:creationId xmlns:a16="http://schemas.microsoft.com/office/drawing/2014/main" id="{0CDCA3D0-490A-5E1E-7644-1B899717227F}"/>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Situational analysis — External trends</a:t>
            </a:r>
          </a:p>
        </p:txBody>
      </p:sp>
      <p:pic>
        <p:nvPicPr>
          <p:cNvPr id="5" name="Picture 4" descr="A close up of a sign&#10;&#10;Description automatically generated">
            <a:extLst>
              <a:ext uri="{FF2B5EF4-FFF2-40B4-BE49-F238E27FC236}">
                <a16:creationId xmlns:a16="http://schemas.microsoft.com/office/drawing/2014/main" id="{61E6877D-E53E-5AA6-F855-FEF2BD1F55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6" name="Straight Connector 5">
            <a:extLst>
              <a:ext uri="{FF2B5EF4-FFF2-40B4-BE49-F238E27FC236}">
                <a16:creationId xmlns:a16="http://schemas.microsoft.com/office/drawing/2014/main" id="{991FC0CD-2012-6B15-E1D7-17EDF4ACC763}"/>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11" name="Oval 10">
            <a:extLst>
              <a:ext uri="{FF2B5EF4-FFF2-40B4-BE49-F238E27FC236}">
                <a16:creationId xmlns:a16="http://schemas.microsoft.com/office/drawing/2014/main" id="{81D2DF95-925A-E611-8BA8-20DF389A46B0}"/>
              </a:ext>
            </a:extLst>
          </p:cNvPr>
          <p:cNvSpPr/>
          <p:nvPr/>
        </p:nvSpPr>
        <p:spPr>
          <a:xfrm>
            <a:off x="8213050" y="548639"/>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2" name="TextBox 11">
            <a:extLst>
              <a:ext uri="{FF2B5EF4-FFF2-40B4-BE49-F238E27FC236}">
                <a16:creationId xmlns:a16="http://schemas.microsoft.com/office/drawing/2014/main" id="{FCEFD37A-EC1D-28FF-3A71-A40DAD39EA17}"/>
              </a:ext>
            </a:extLst>
          </p:cNvPr>
          <p:cNvSpPr txBox="1"/>
          <p:nvPr/>
        </p:nvSpPr>
        <p:spPr>
          <a:xfrm>
            <a:off x="8203214" y="963237"/>
            <a:ext cx="1619873" cy="1015663"/>
          </a:xfrm>
          <a:prstGeom prst="rect">
            <a:avLst/>
          </a:prstGeom>
          <a:noFill/>
        </p:spPr>
        <p:txBody>
          <a:bodyPr wrap="square" rtlCol="0">
            <a:spAutoFit/>
          </a:bodyPr>
          <a:lstStyle/>
          <a:p>
            <a:pPr algn="ctr"/>
            <a:r>
              <a:rPr lang="en-US" sz="1000" b="1" dirty="0">
                <a:latin typeface="Arial"/>
                <a:cs typeface="Arial"/>
              </a:rPr>
              <a:t>This should be a broadly encompassing, detailed list or high-level analysis of external trends in </a:t>
            </a:r>
          </a:p>
          <a:p>
            <a:pPr algn="ctr"/>
            <a:r>
              <a:rPr lang="en-US" sz="1000" b="1" dirty="0">
                <a:latin typeface="Arial"/>
                <a:cs typeface="Arial"/>
              </a:rPr>
              <a:t>your market.</a:t>
            </a:r>
            <a:endParaRPr lang="en-US" sz="1000" b="1" dirty="0">
              <a:solidFill>
                <a:srgbClr val="2B0F4F"/>
              </a:solidFill>
              <a:latin typeface="Arial" panose="020B060402020202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6599084E-8D1F-3225-81B0-8D9ABE47A3B9}"/>
              </a:ext>
            </a:extLst>
          </p:cNvPr>
          <p:cNvPicPr>
            <a:picLocks noChangeAspect="1"/>
          </p:cNvPicPr>
          <p:nvPr/>
        </p:nvPicPr>
        <p:blipFill>
          <a:blip r:embed="rId3"/>
          <a:stretch>
            <a:fillRect/>
          </a:stretch>
        </p:blipFill>
        <p:spPr>
          <a:xfrm>
            <a:off x="8906303" y="653062"/>
            <a:ext cx="213694" cy="213694"/>
          </a:xfrm>
          <a:prstGeom prst="rect">
            <a:avLst/>
          </a:prstGeom>
        </p:spPr>
      </p:pic>
      <p:sp>
        <p:nvSpPr>
          <p:cNvPr id="7" name="Content Placeholder 2">
            <a:extLst>
              <a:ext uri="{FF2B5EF4-FFF2-40B4-BE49-F238E27FC236}">
                <a16:creationId xmlns:a16="http://schemas.microsoft.com/office/drawing/2014/main" id="{5919FC38-DAFB-BD2E-5D57-B9235EF5850D}"/>
              </a:ext>
            </a:extLst>
          </p:cNvPr>
          <p:cNvSpPr txBox="1">
            <a:spLocks/>
          </p:cNvSpPr>
          <p:nvPr/>
        </p:nvSpPr>
        <p:spPr>
          <a:xfrm>
            <a:off x="10163912" y="1471069"/>
            <a:ext cx="1619873" cy="10476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panose="020B0604020202020204" pitchFamily="34" charset="0"/>
              </a:rPr>
              <a:t>You should indicate headwinds versus tailwinds, the potential impact, and priority level. </a:t>
            </a:r>
          </a:p>
        </p:txBody>
      </p:sp>
    </p:spTree>
    <p:extLst>
      <p:ext uri="{BB962C8B-B14F-4D97-AF65-F5344CB8AC3E}">
        <p14:creationId xmlns:p14="http://schemas.microsoft.com/office/powerpoint/2010/main" val="3091637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2DE56A9B-7DD3-E07D-26A0-E3D9F8EC74DA}"/>
              </a:ext>
            </a:extLst>
          </p:cNvPr>
          <p:cNvGraphicFramePr>
            <a:graphicFrameLocks noGrp="1"/>
          </p:cNvGraphicFramePr>
          <p:nvPr>
            <p:extLst>
              <p:ext uri="{D42A27DB-BD31-4B8C-83A1-F6EECF244321}">
                <p14:modId xmlns:p14="http://schemas.microsoft.com/office/powerpoint/2010/main" val="3385961385"/>
              </p:ext>
            </p:extLst>
          </p:nvPr>
        </p:nvGraphicFramePr>
        <p:xfrm>
          <a:off x="548640" y="2594710"/>
          <a:ext cx="11135875" cy="2368103"/>
        </p:xfrm>
        <a:graphic>
          <a:graphicData uri="http://schemas.openxmlformats.org/drawingml/2006/table">
            <a:tbl>
              <a:tblPr firstRow="1" bandRow="1">
                <a:effectLst/>
                <a:tableStyleId>{638B1855-1B75-4FBE-930C-398BA8C253C6}</a:tableStyleId>
              </a:tblPr>
              <a:tblGrid>
                <a:gridCol w="1257277">
                  <a:extLst>
                    <a:ext uri="{9D8B030D-6E8A-4147-A177-3AD203B41FA5}">
                      <a16:colId xmlns:a16="http://schemas.microsoft.com/office/drawing/2014/main" val="20000"/>
                    </a:ext>
                  </a:extLst>
                </a:gridCol>
                <a:gridCol w="2353160">
                  <a:extLst>
                    <a:ext uri="{9D8B030D-6E8A-4147-A177-3AD203B41FA5}">
                      <a16:colId xmlns:a16="http://schemas.microsoft.com/office/drawing/2014/main" val="20001"/>
                    </a:ext>
                  </a:extLst>
                </a:gridCol>
                <a:gridCol w="4326647">
                  <a:extLst>
                    <a:ext uri="{9D8B030D-6E8A-4147-A177-3AD203B41FA5}">
                      <a16:colId xmlns:a16="http://schemas.microsoft.com/office/drawing/2014/main" val="20002"/>
                    </a:ext>
                  </a:extLst>
                </a:gridCol>
                <a:gridCol w="3198791">
                  <a:extLst>
                    <a:ext uri="{9D8B030D-6E8A-4147-A177-3AD203B41FA5}">
                      <a16:colId xmlns:a16="http://schemas.microsoft.com/office/drawing/2014/main" val="20003"/>
                    </a:ext>
                  </a:extLst>
                </a:gridCol>
              </a:tblGrid>
              <a:tr h="777140">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Headwind/ tailwind</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C54ED"/>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Factor / Trend</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C54ED"/>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DESCRIPTION</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C54ED"/>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charset="0"/>
                          <a:ea typeface="Arial" charset="0"/>
                          <a:cs typeface="Arial" charset="0"/>
                        </a:rPr>
                        <a:t>POTENTIAL</a:t>
                      </a:r>
                      <a:r>
                        <a:rPr lang="en-US" sz="1100" b="1" kern="1000" cap="all" spc="150" baseline="0" dirty="0">
                          <a:solidFill>
                            <a:schemeClr val="bg1"/>
                          </a:solidFill>
                          <a:latin typeface="Arial" charset="0"/>
                          <a:ea typeface="Arial" charset="0"/>
                          <a:cs typeface="Arial" charset="0"/>
                        </a:rPr>
                        <a:t> IMPACT </a:t>
                      </a:r>
                      <a:br>
                        <a:rPr lang="en-US" sz="1100" b="1" kern="1000" cap="all" spc="150" baseline="0" dirty="0">
                          <a:solidFill>
                            <a:schemeClr val="bg1"/>
                          </a:solidFill>
                          <a:latin typeface="Arial" charset="0"/>
                          <a:ea typeface="Arial" charset="0"/>
                          <a:cs typeface="Arial" charset="0"/>
                        </a:rPr>
                      </a:br>
                      <a:r>
                        <a:rPr lang="en-US" sz="1100" b="1" kern="1000" cap="all" spc="150" baseline="0" dirty="0">
                          <a:solidFill>
                            <a:schemeClr val="bg1"/>
                          </a:solidFill>
                          <a:latin typeface="Arial" charset="0"/>
                          <a:ea typeface="Arial" charset="0"/>
                          <a:cs typeface="Arial" charset="0"/>
                        </a:rPr>
                        <a:t>to [Your Company]</a:t>
                      </a:r>
                      <a:endParaRPr lang="en-US" sz="1100" b="1" kern="1000" cap="all" spc="150" dirty="0">
                        <a:solidFill>
                          <a:schemeClr val="bg1"/>
                        </a:solidFill>
                        <a:latin typeface="Arial" charset="0"/>
                        <a:ea typeface="Arial" charset="0"/>
                        <a:cs typeface="Arial" charset="0"/>
                      </a:endParaRP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C54ED"/>
                    </a:solidFill>
                  </a:tcPr>
                </a:tc>
                <a:extLst>
                  <a:ext uri="{0D108BD9-81ED-4DB2-BD59-A6C34878D82A}">
                    <a16:rowId xmlns:a16="http://schemas.microsoft.com/office/drawing/2014/main" val="10000"/>
                  </a:ext>
                </a:extLst>
              </a:tr>
              <a:tr h="529606">
                <a:tc>
                  <a:txBody>
                    <a:bodyPr/>
                    <a:lstStyle/>
                    <a:p>
                      <a:pPr marL="0" indent="0" algn="ctr">
                        <a:buFont typeface="Arial"/>
                        <a:buNone/>
                      </a:pPr>
                      <a:r>
                        <a:rPr lang="en-US" sz="1100" b="1" kern="1100" cap="none" spc="0" dirty="0">
                          <a:solidFill>
                            <a:schemeClr val="accent6"/>
                          </a:solidFill>
                          <a:latin typeface="Arial" charset="0"/>
                          <a:ea typeface="Arial" charset="0"/>
                          <a:cs typeface="Arial" charset="0"/>
                        </a:rPr>
                        <a:t>Tailwind</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charset="0"/>
                        <a:buNone/>
                        <a:tabLst/>
                        <a:defRPr/>
                      </a:pPr>
                      <a:endParaRPr lang="en-US" sz="1100" b="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31751">
                <a:tc>
                  <a:txBody>
                    <a:bodyPr/>
                    <a:lstStyle/>
                    <a:p>
                      <a:pPr marL="0" indent="0" algn="ctr">
                        <a:buFont typeface="Arial"/>
                        <a:buNone/>
                      </a:pPr>
                      <a:r>
                        <a:rPr lang="en-US" sz="1100" b="1" kern="1100" cap="none" spc="0" dirty="0">
                          <a:solidFill>
                            <a:schemeClr val="accent5"/>
                          </a:solidFill>
                          <a:latin typeface="Arial" charset="0"/>
                          <a:ea typeface="Arial" charset="0"/>
                          <a:cs typeface="Arial" charset="0"/>
                        </a:rPr>
                        <a:t>Headwind</a:t>
                      </a:r>
                      <a:r>
                        <a:rPr lang="en-US" sz="1100" b="1" kern="1100" cap="none" spc="0" dirty="0">
                          <a:solidFill>
                            <a:srgbClr val="FF0000"/>
                          </a:solidFill>
                          <a:latin typeface="Arial" charset="0"/>
                          <a:ea typeface="Arial" charset="0"/>
                          <a:cs typeface="Arial"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 typeface="Arial"/>
                        <a:buNone/>
                        <a:tabLst/>
                        <a:defRPr/>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67053620"/>
                  </a:ext>
                </a:extLst>
              </a:tr>
              <a:tr h="529606">
                <a:tc>
                  <a:txBody>
                    <a:bodyPr/>
                    <a:lstStyle/>
                    <a:p>
                      <a:pPr marL="0" indent="0" algn="ctr">
                        <a:buFont typeface="Arial"/>
                        <a:buNone/>
                      </a:pPr>
                      <a:r>
                        <a:rPr lang="en-US" sz="1100" b="1" kern="1100" cap="none" spc="0" dirty="0">
                          <a:solidFill>
                            <a:schemeClr val="accent5"/>
                          </a:solidFill>
                          <a:latin typeface="Arial" charset="0"/>
                          <a:ea typeface="Arial" charset="0"/>
                          <a:cs typeface="Arial" charset="0"/>
                        </a:rPr>
                        <a:t>Headwind</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 typeface="Arial"/>
                        <a:buNone/>
                        <a:tabLst/>
                        <a:defRPr/>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buFont typeface="Arial"/>
                        <a:buNone/>
                      </a:pPr>
                      <a:endParaRPr lang="en-US" sz="1100" b="0" i="0" kern="1100" cap="none" spc="0" dirty="0">
                        <a:solidFill>
                          <a:schemeClr val="tx1"/>
                        </a:solidFill>
                        <a:latin typeface="Arial" charset="0"/>
                        <a:ea typeface="Arial" charset="0"/>
                        <a:cs typeface="Arial" charset="0"/>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2" name="Slide Number Placeholder 5">
            <a:extLst>
              <a:ext uri="{FF2B5EF4-FFF2-40B4-BE49-F238E27FC236}">
                <a16:creationId xmlns:a16="http://schemas.microsoft.com/office/drawing/2014/main" id="{E250CE2D-6446-2228-B781-12346B0E199D}"/>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13</a:t>
            </a:fld>
            <a:endParaRPr lang="en-US" dirty="0">
              <a:latin typeface="Arial" panose="020B0604020202020204" pitchFamily="34" charset="0"/>
            </a:endParaRPr>
          </a:p>
        </p:txBody>
      </p:sp>
      <p:sp>
        <p:nvSpPr>
          <p:cNvPr id="4" name="Title 1">
            <a:extLst>
              <a:ext uri="{FF2B5EF4-FFF2-40B4-BE49-F238E27FC236}">
                <a16:creationId xmlns:a16="http://schemas.microsoft.com/office/drawing/2014/main" id="{0CDCA3D0-490A-5E1E-7644-1B899717227F}"/>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Situational analysis — Internal trends</a:t>
            </a:r>
          </a:p>
        </p:txBody>
      </p:sp>
      <p:pic>
        <p:nvPicPr>
          <p:cNvPr id="5" name="Picture 4" descr="A close up of a sign&#10;&#10;Description automatically generated">
            <a:extLst>
              <a:ext uri="{FF2B5EF4-FFF2-40B4-BE49-F238E27FC236}">
                <a16:creationId xmlns:a16="http://schemas.microsoft.com/office/drawing/2014/main" id="{61E6877D-E53E-5AA6-F855-FEF2BD1F55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6" name="Straight Connector 5">
            <a:extLst>
              <a:ext uri="{FF2B5EF4-FFF2-40B4-BE49-F238E27FC236}">
                <a16:creationId xmlns:a16="http://schemas.microsoft.com/office/drawing/2014/main" id="{991FC0CD-2012-6B15-E1D7-17EDF4ACC763}"/>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11" name="Oval 10">
            <a:extLst>
              <a:ext uri="{FF2B5EF4-FFF2-40B4-BE49-F238E27FC236}">
                <a16:creationId xmlns:a16="http://schemas.microsoft.com/office/drawing/2014/main" id="{81D2DF95-925A-E611-8BA8-20DF389A46B0}"/>
              </a:ext>
            </a:extLst>
          </p:cNvPr>
          <p:cNvSpPr/>
          <p:nvPr/>
        </p:nvSpPr>
        <p:spPr>
          <a:xfrm>
            <a:off x="8213050" y="548639"/>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2" name="TextBox 11">
            <a:extLst>
              <a:ext uri="{FF2B5EF4-FFF2-40B4-BE49-F238E27FC236}">
                <a16:creationId xmlns:a16="http://schemas.microsoft.com/office/drawing/2014/main" id="{FCEFD37A-EC1D-28FF-3A71-A40DAD39EA17}"/>
              </a:ext>
            </a:extLst>
          </p:cNvPr>
          <p:cNvSpPr txBox="1"/>
          <p:nvPr/>
        </p:nvSpPr>
        <p:spPr>
          <a:xfrm>
            <a:off x="8203214" y="963237"/>
            <a:ext cx="1619873" cy="1015663"/>
          </a:xfrm>
          <a:prstGeom prst="rect">
            <a:avLst/>
          </a:prstGeom>
          <a:noFill/>
        </p:spPr>
        <p:txBody>
          <a:bodyPr wrap="square" rtlCol="0">
            <a:spAutoFit/>
          </a:bodyPr>
          <a:lstStyle/>
          <a:p>
            <a:pPr algn="ctr"/>
            <a:r>
              <a:rPr lang="en-US" sz="1000" b="1" dirty="0">
                <a:latin typeface="Arial"/>
                <a:cs typeface="Arial"/>
              </a:rPr>
              <a:t>This should be a broadly encompassing, detailed list or high-level analysis of internal trends in </a:t>
            </a:r>
          </a:p>
          <a:p>
            <a:pPr algn="ctr"/>
            <a:r>
              <a:rPr lang="en-US" sz="1000" b="1" dirty="0">
                <a:latin typeface="Arial"/>
                <a:cs typeface="Arial"/>
              </a:rPr>
              <a:t>your market.</a:t>
            </a:r>
            <a:endParaRPr lang="en-US" sz="1000" b="1" dirty="0">
              <a:solidFill>
                <a:srgbClr val="2B0F4F"/>
              </a:solidFill>
              <a:latin typeface="Arial" panose="020B060402020202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6599084E-8D1F-3225-81B0-8D9ABE47A3B9}"/>
              </a:ext>
            </a:extLst>
          </p:cNvPr>
          <p:cNvPicPr>
            <a:picLocks noChangeAspect="1"/>
          </p:cNvPicPr>
          <p:nvPr/>
        </p:nvPicPr>
        <p:blipFill>
          <a:blip r:embed="rId3"/>
          <a:stretch>
            <a:fillRect/>
          </a:stretch>
        </p:blipFill>
        <p:spPr>
          <a:xfrm>
            <a:off x="8906303" y="653062"/>
            <a:ext cx="213694" cy="213694"/>
          </a:xfrm>
          <a:prstGeom prst="rect">
            <a:avLst/>
          </a:prstGeom>
        </p:spPr>
      </p:pic>
      <p:sp>
        <p:nvSpPr>
          <p:cNvPr id="15" name="Content Placeholder 2">
            <a:extLst>
              <a:ext uri="{FF2B5EF4-FFF2-40B4-BE49-F238E27FC236}">
                <a16:creationId xmlns:a16="http://schemas.microsoft.com/office/drawing/2014/main" id="{5AD6D7A2-4825-D119-484A-AA29CE99ACDB}"/>
              </a:ext>
            </a:extLst>
          </p:cNvPr>
          <p:cNvSpPr txBox="1">
            <a:spLocks/>
          </p:cNvSpPr>
          <p:nvPr/>
        </p:nvSpPr>
        <p:spPr>
          <a:xfrm>
            <a:off x="10163912" y="1471069"/>
            <a:ext cx="1619873" cy="10476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panose="020B0604020202020204" pitchFamily="34" charset="0"/>
              </a:rPr>
              <a:t>You should indicate headwinds versus tailwinds, the potential impact, and priority level. </a:t>
            </a:r>
          </a:p>
        </p:txBody>
      </p:sp>
    </p:spTree>
    <p:extLst>
      <p:ext uri="{BB962C8B-B14F-4D97-AF65-F5344CB8AC3E}">
        <p14:creationId xmlns:p14="http://schemas.microsoft.com/office/powerpoint/2010/main" val="278425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4F2C-17DF-4901-5AB6-A28D6639AFD4}"/>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Business goals — Region (if applicable)</a:t>
            </a:r>
          </a:p>
        </p:txBody>
      </p:sp>
      <p:pic>
        <p:nvPicPr>
          <p:cNvPr id="8" name="Picture 7" descr="A close up of a sign&#10;&#10;Description automatically generated">
            <a:extLst>
              <a:ext uri="{FF2B5EF4-FFF2-40B4-BE49-F238E27FC236}">
                <a16:creationId xmlns:a16="http://schemas.microsoft.com/office/drawing/2014/main" id="{DB63A684-C787-04DC-8504-A0C7F4FA8B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9" name="Straight Connector 8">
            <a:extLst>
              <a:ext uri="{FF2B5EF4-FFF2-40B4-BE49-F238E27FC236}">
                <a16:creationId xmlns:a16="http://schemas.microsoft.com/office/drawing/2014/main" id="{FC58FADA-ECA9-9FC0-2C96-E4E9CCB3C3E6}"/>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3" name="Group 2">
            <a:extLst>
              <a:ext uri="{FF2B5EF4-FFF2-40B4-BE49-F238E27FC236}">
                <a16:creationId xmlns:a16="http://schemas.microsoft.com/office/drawing/2014/main" id="{6D18A4A0-08FE-858D-A0B0-5AE0CC751987}"/>
              </a:ext>
            </a:extLst>
          </p:cNvPr>
          <p:cNvGrpSpPr/>
          <p:nvPr/>
        </p:nvGrpSpPr>
        <p:grpSpPr>
          <a:xfrm>
            <a:off x="8203213" y="548639"/>
            <a:ext cx="1645920" cy="1645920"/>
            <a:chOff x="8203213" y="548639"/>
            <a:chExt cx="1645920" cy="1645920"/>
          </a:xfrm>
        </p:grpSpPr>
        <p:sp>
          <p:nvSpPr>
            <p:cNvPr id="11" name="Oval 10">
              <a:extLst>
                <a:ext uri="{FF2B5EF4-FFF2-40B4-BE49-F238E27FC236}">
                  <a16:creationId xmlns:a16="http://schemas.microsoft.com/office/drawing/2014/main" id="{D3A31AD0-329D-2C4C-8714-363F7B060CF3}"/>
                </a:ext>
              </a:extLst>
            </p:cNvPr>
            <p:cNvSpPr>
              <a:spLocks noChangeAspect="1"/>
            </p:cNvSpPr>
            <p:nvPr/>
          </p:nvSpPr>
          <p:spPr>
            <a:xfrm>
              <a:off x="8203213" y="548639"/>
              <a:ext cx="1645920" cy="164592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24" name="TextBox 23">
              <a:extLst>
                <a:ext uri="{FF2B5EF4-FFF2-40B4-BE49-F238E27FC236}">
                  <a16:creationId xmlns:a16="http://schemas.microsoft.com/office/drawing/2014/main" id="{B8BD9314-77BE-7AEC-0695-C49FC24DA4BA}"/>
                </a:ext>
              </a:extLst>
            </p:cNvPr>
            <p:cNvSpPr txBox="1"/>
            <p:nvPr/>
          </p:nvSpPr>
          <p:spPr>
            <a:xfrm>
              <a:off x="8293414" y="903928"/>
              <a:ext cx="1465518" cy="1169551"/>
            </a:xfrm>
            <a:prstGeom prst="rect">
              <a:avLst/>
            </a:prstGeom>
            <a:noFill/>
          </p:spPr>
          <p:txBody>
            <a:bodyPr wrap="square" rtlCol="0">
              <a:spAutoFit/>
            </a:bodyPr>
            <a:lstStyle/>
            <a:p>
              <a:pPr algn="ctr"/>
              <a:r>
                <a:rPr lang="en-US" sz="1000" b="1" dirty="0">
                  <a:latin typeface="Arial"/>
                  <a:cs typeface="Arial"/>
                </a:rPr>
                <a:t>Place your identified headwinds and tailwinds into the corresponding section of this table for an easy-to-view summary. </a:t>
              </a:r>
              <a:endParaRPr lang="en-US" sz="1000" b="1" dirty="0">
                <a:latin typeface="Arial" panose="020B0604020202020204" pitchFamily="34" charset="0"/>
                <a:cs typeface="Arial" panose="020B0604020202020204" pitchFamily="34" charset="0"/>
              </a:endParaRPr>
            </a:p>
          </p:txBody>
        </p:sp>
        <p:pic>
          <p:nvPicPr>
            <p:cNvPr id="26" name="Picture 25">
              <a:extLst>
                <a:ext uri="{FF2B5EF4-FFF2-40B4-BE49-F238E27FC236}">
                  <a16:creationId xmlns:a16="http://schemas.microsoft.com/office/drawing/2014/main" id="{1DEF1B2C-4DE1-7198-E19E-72A32FC93391}"/>
                </a:ext>
              </a:extLst>
            </p:cNvPr>
            <p:cNvPicPr>
              <a:picLocks noChangeAspect="1"/>
            </p:cNvPicPr>
            <p:nvPr/>
          </p:nvPicPr>
          <p:blipFill>
            <a:blip r:embed="rId3"/>
            <a:stretch>
              <a:fillRect/>
            </a:stretch>
          </p:blipFill>
          <p:spPr>
            <a:xfrm>
              <a:off x="8919326" y="653062"/>
              <a:ext cx="213694" cy="213694"/>
            </a:xfrm>
            <a:prstGeom prst="rect">
              <a:avLst/>
            </a:prstGeom>
          </p:spPr>
        </p:pic>
      </p:grpSp>
      <p:sp>
        <p:nvSpPr>
          <p:cNvPr id="32" name="Slide Number Placeholder 5">
            <a:extLst>
              <a:ext uri="{FF2B5EF4-FFF2-40B4-BE49-F238E27FC236}">
                <a16:creationId xmlns:a16="http://schemas.microsoft.com/office/drawing/2014/main" id="{7BB128DF-2172-2337-CCF5-FCD24189E113}"/>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14</a:t>
            </a:fld>
            <a:endParaRPr lang="en-US" dirty="0">
              <a:latin typeface="Arial" panose="020B0604020202020204" pitchFamily="34" charset="0"/>
            </a:endParaRPr>
          </a:p>
        </p:txBody>
      </p:sp>
      <p:sp>
        <p:nvSpPr>
          <p:cNvPr id="29" name="TextBox 10">
            <a:extLst>
              <a:ext uri="{FF2B5EF4-FFF2-40B4-BE49-F238E27FC236}">
                <a16:creationId xmlns:a16="http://schemas.microsoft.com/office/drawing/2014/main" id="{BEBE355F-458E-428F-F034-FAC49F6F7921}"/>
              </a:ext>
            </a:extLst>
          </p:cNvPr>
          <p:cNvSpPr txBox="1">
            <a:spLocks noChangeArrowheads="1"/>
          </p:cNvSpPr>
          <p:nvPr/>
        </p:nvSpPr>
        <p:spPr bwMode="auto">
          <a:xfrm>
            <a:off x="548641" y="3263345"/>
            <a:ext cx="1649158" cy="62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Arial" charset="0"/>
                <a:ea typeface="ヒラギノ角ゴ Pro W3" charset="0"/>
                <a:cs typeface="Arial" charset="0"/>
              </a:defRPr>
            </a:lvl1pPr>
            <a:lvl2pPr marL="742950" indent="-285750">
              <a:defRPr sz="1600" b="1">
                <a:solidFill>
                  <a:schemeClr val="tx1"/>
                </a:solidFill>
                <a:latin typeface="Arial" charset="0"/>
                <a:ea typeface="Arial" charset="0"/>
                <a:cs typeface="Arial" charset="0"/>
              </a:defRPr>
            </a:lvl2pPr>
            <a:lvl3pPr marL="1143000" indent="-228600">
              <a:defRPr sz="1600" b="1">
                <a:solidFill>
                  <a:schemeClr val="tx1"/>
                </a:solidFill>
                <a:latin typeface="Arial" charset="0"/>
                <a:ea typeface="Arial" charset="0"/>
                <a:cs typeface="Arial" charset="0"/>
              </a:defRPr>
            </a:lvl3pPr>
            <a:lvl4pPr marL="1600200" indent="-228600">
              <a:defRPr sz="1600" b="1">
                <a:solidFill>
                  <a:schemeClr val="tx1"/>
                </a:solidFill>
                <a:latin typeface="Arial" charset="0"/>
                <a:ea typeface="Arial" charset="0"/>
                <a:cs typeface="Arial" charset="0"/>
              </a:defRPr>
            </a:lvl4pPr>
            <a:lvl5pPr marL="2057400" indent="-228600">
              <a:defRPr sz="1600" b="1">
                <a:solidFill>
                  <a:schemeClr val="tx1"/>
                </a:solidFill>
                <a:latin typeface="Arial" charset="0"/>
                <a:ea typeface="Arial" charset="0"/>
                <a:cs typeface="Arial" charset="0"/>
              </a:defRPr>
            </a:lvl5pPr>
            <a:lvl6pPr marL="2514600" indent="-228600" algn="ctr" eaLnBrk="0" fontAlgn="base" hangingPunct="0">
              <a:spcBef>
                <a:spcPct val="50000"/>
              </a:spcBef>
              <a:spcAft>
                <a:spcPct val="0"/>
              </a:spcAft>
              <a:defRPr sz="1600" b="1">
                <a:solidFill>
                  <a:schemeClr val="tx1"/>
                </a:solidFill>
                <a:latin typeface="Arial" charset="0"/>
                <a:ea typeface="Arial" charset="0"/>
                <a:cs typeface="Arial" charset="0"/>
              </a:defRPr>
            </a:lvl6pPr>
            <a:lvl7pPr marL="2971800" indent="-228600" algn="ctr" eaLnBrk="0" fontAlgn="base" hangingPunct="0">
              <a:spcBef>
                <a:spcPct val="50000"/>
              </a:spcBef>
              <a:spcAft>
                <a:spcPct val="0"/>
              </a:spcAft>
              <a:defRPr sz="1600" b="1">
                <a:solidFill>
                  <a:schemeClr val="tx1"/>
                </a:solidFill>
                <a:latin typeface="Arial" charset="0"/>
                <a:ea typeface="Arial" charset="0"/>
                <a:cs typeface="Arial" charset="0"/>
              </a:defRPr>
            </a:lvl7pPr>
            <a:lvl8pPr marL="3429000" indent="-228600" algn="ctr" eaLnBrk="0" fontAlgn="base" hangingPunct="0">
              <a:spcBef>
                <a:spcPct val="50000"/>
              </a:spcBef>
              <a:spcAft>
                <a:spcPct val="0"/>
              </a:spcAft>
              <a:defRPr sz="1600" b="1">
                <a:solidFill>
                  <a:schemeClr val="tx1"/>
                </a:solidFill>
                <a:latin typeface="Arial" charset="0"/>
                <a:ea typeface="Arial" charset="0"/>
                <a:cs typeface="Arial" charset="0"/>
              </a:defRPr>
            </a:lvl8pPr>
            <a:lvl9pPr marL="3886200" indent="-228600" algn="ctr" eaLnBrk="0" fontAlgn="base" hangingPunct="0">
              <a:spcBef>
                <a:spcPct val="50000"/>
              </a:spcBef>
              <a:spcAft>
                <a:spcPct val="0"/>
              </a:spcAft>
              <a:defRPr sz="1600" b="1">
                <a:solidFill>
                  <a:schemeClr val="tx1"/>
                </a:solidFill>
                <a:latin typeface="Arial" charset="0"/>
                <a:ea typeface="Arial" charset="0"/>
                <a:cs typeface="Arial" charset="0"/>
              </a:defRPr>
            </a:lvl9pPr>
          </a:lstStyle>
          <a:p>
            <a:r>
              <a:rPr lang="en-US" sz="1100" kern="1100" cap="all" spc="150" dirty="0">
                <a:solidFill>
                  <a:srgbClr val="00B0F0"/>
                </a:solidFill>
                <a:latin typeface="Arial" panose="020B0604020202020204" pitchFamily="34" charset="0"/>
                <a:cs typeface="Arial" panose="020B0604020202020204" pitchFamily="34" charset="0"/>
              </a:rPr>
              <a:t>Higher Importance / Impact</a:t>
            </a:r>
          </a:p>
        </p:txBody>
      </p:sp>
      <p:sp>
        <p:nvSpPr>
          <p:cNvPr id="30" name="TextBox 11">
            <a:extLst>
              <a:ext uri="{FF2B5EF4-FFF2-40B4-BE49-F238E27FC236}">
                <a16:creationId xmlns:a16="http://schemas.microsoft.com/office/drawing/2014/main" id="{B1CEEB61-D8EC-408A-D641-85F8EE1AD740}"/>
              </a:ext>
            </a:extLst>
          </p:cNvPr>
          <p:cNvSpPr txBox="1">
            <a:spLocks noChangeArrowheads="1"/>
          </p:cNvSpPr>
          <p:nvPr/>
        </p:nvSpPr>
        <p:spPr bwMode="auto">
          <a:xfrm>
            <a:off x="548640" y="4883568"/>
            <a:ext cx="1541417" cy="622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Arial" charset="0"/>
                <a:ea typeface="ヒラギノ角ゴ Pro W3" charset="0"/>
                <a:cs typeface="Arial" charset="0"/>
              </a:defRPr>
            </a:lvl1pPr>
            <a:lvl2pPr marL="742950" indent="-285750">
              <a:defRPr sz="1600" b="1">
                <a:solidFill>
                  <a:schemeClr val="tx1"/>
                </a:solidFill>
                <a:latin typeface="Arial" charset="0"/>
                <a:ea typeface="Arial" charset="0"/>
                <a:cs typeface="Arial" charset="0"/>
              </a:defRPr>
            </a:lvl2pPr>
            <a:lvl3pPr marL="1143000" indent="-228600">
              <a:defRPr sz="1600" b="1">
                <a:solidFill>
                  <a:schemeClr val="tx1"/>
                </a:solidFill>
                <a:latin typeface="Arial" charset="0"/>
                <a:ea typeface="Arial" charset="0"/>
                <a:cs typeface="Arial" charset="0"/>
              </a:defRPr>
            </a:lvl3pPr>
            <a:lvl4pPr marL="1600200" indent="-228600">
              <a:defRPr sz="1600" b="1">
                <a:solidFill>
                  <a:schemeClr val="tx1"/>
                </a:solidFill>
                <a:latin typeface="Arial" charset="0"/>
                <a:ea typeface="Arial" charset="0"/>
                <a:cs typeface="Arial" charset="0"/>
              </a:defRPr>
            </a:lvl4pPr>
            <a:lvl5pPr marL="2057400" indent="-228600">
              <a:defRPr sz="1600" b="1">
                <a:solidFill>
                  <a:schemeClr val="tx1"/>
                </a:solidFill>
                <a:latin typeface="Arial" charset="0"/>
                <a:ea typeface="Arial" charset="0"/>
                <a:cs typeface="Arial" charset="0"/>
              </a:defRPr>
            </a:lvl5pPr>
            <a:lvl6pPr marL="2514600" indent="-228600" algn="ctr" eaLnBrk="0" fontAlgn="base" hangingPunct="0">
              <a:spcBef>
                <a:spcPct val="50000"/>
              </a:spcBef>
              <a:spcAft>
                <a:spcPct val="0"/>
              </a:spcAft>
              <a:defRPr sz="1600" b="1">
                <a:solidFill>
                  <a:schemeClr val="tx1"/>
                </a:solidFill>
                <a:latin typeface="Arial" charset="0"/>
                <a:ea typeface="Arial" charset="0"/>
                <a:cs typeface="Arial" charset="0"/>
              </a:defRPr>
            </a:lvl6pPr>
            <a:lvl7pPr marL="2971800" indent="-228600" algn="ctr" eaLnBrk="0" fontAlgn="base" hangingPunct="0">
              <a:spcBef>
                <a:spcPct val="50000"/>
              </a:spcBef>
              <a:spcAft>
                <a:spcPct val="0"/>
              </a:spcAft>
              <a:defRPr sz="1600" b="1">
                <a:solidFill>
                  <a:schemeClr val="tx1"/>
                </a:solidFill>
                <a:latin typeface="Arial" charset="0"/>
                <a:ea typeface="Arial" charset="0"/>
                <a:cs typeface="Arial" charset="0"/>
              </a:defRPr>
            </a:lvl7pPr>
            <a:lvl8pPr marL="3429000" indent="-228600" algn="ctr" eaLnBrk="0" fontAlgn="base" hangingPunct="0">
              <a:spcBef>
                <a:spcPct val="50000"/>
              </a:spcBef>
              <a:spcAft>
                <a:spcPct val="0"/>
              </a:spcAft>
              <a:defRPr sz="1600" b="1">
                <a:solidFill>
                  <a:schemeClr val="tx1"/>
                </a:solidFill>
                <a:latin typeface="Arial" charset="0"/>
                <a:ea typeface="Arial" charset="0"/>
                <a:cs typeface="Arial" charset="0"/>
              </a:defRPr>
            </a:lvl8pPr>
            <a:lvl9pPr marL="3886200" indent="-228600" algn="ctr" eaLnBrk="0" fontAlgn="base" hangingPunct="0">
              <a:spcBef>
                <a:spcPct val="50000"/>
              </a:spcBef>
              <a:spcAft>
                <a:spcPct val="0"/>
              </a:spcAft>
              <a:defRPr sz="1600" b="1">
                <a:solidFill>
                  <a:schemeClr val="tx1"/>
                </a:solidFill>
                <a:latin typeface="Arial" charset="0"/>
                <a:ea typeface="Arial" charset="0"/>
                <a:cs typeface="Arial" charset="0"/>
              </a:defRPr>
            </a:lvl9pPr>
          </a:lstStyle>
          <a:p>
            <a:r>
              <a:rPr lang="en-US" sz="1100" kern="1100" cap="all" spc="150" dirty="0">
                <a:solidFill>
                  <a:srgbClr val="00B0F0"/>
                </a:solidFill>
                <a:latin typeface="Arial" panose="020B0604020202020204" pitchFamily="34" charset="0"/>
                <a:cs typeface="Arial" panose="020B0604020202020204" pitchFamily="34" charset="0"/>
              </a:rPr>
              <a:t>Lower Importance / Impact</a:t>
            </a:r>
          </a:p>
        </p:txBody>
      </p:sp>
      <p:sp>
        <p:nvSpPr>
          <p:cNvPr id="31" name="Rectangle 2">
            <a:extLst>
              <a:ext uri="{FF2B5EF4-FFF2-40B4-BE49-F238E27FC236}">
                <a16:creationId xmlns:a16="http://schemas.microsoft.com/office/drawing/2014/main" id="{F9C3B61F-1A63-EDB7-6312-C756CBF89B47}"/>
              </a:ext>
            </a:extLst>
          </p:cNvPr>
          <p:cNvSpPr>
            <a:spLocks noChangeArrowheads="1"/>
          </p:cNvSpPr>
          <p:nvPr/>
        </p:nvSpPr>
        <p:spPr bwMode="auto">
          <a:xfrm>
            <a:off x="2160402" y="2699494"/>
            <a:ext cx="4468725" cy="1600200"/>
          </a:xfrm>
          <a:prstGeom prst="rect">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45720" tIns="45720" rIns="45720" bIns="45720" anchor="ctr"/>
          <a:lstStyle/>
          <a:p>
            <a:pPr algn="ctr">
              <a:lnSpc>
                <a:spcPct val="110000"/>
              </a:lnSpc>
            </a:pPr>
            <a:r>
              <a:rPr lang="en-US" sz="1200" b="1" dirty="0">
                <a:solidFill>
                  <a:schemeClr val="accent6"/>
                </a:solidFill>
                <a:latin typeface="Arial"/>
                <a:cs typeface="Arial"/>
              </a:rPr>
              <a:t>Specific internal tailwind</a:t>
            </a:r>
          </a:p>
          <a:p>
            <a:pPr algn="ctr">
              <a:lnSpc>
                <a:spcPct val="110000"/>
              </a:lnSpc>
            </a:pPr>
            <a:r>
              <a:rPr lang="en-US" sz="1200" b="1" dirty="0">
                <a:solidFill>
                  <a:schemeClr val="accent5"/>
                </a:solidFill>
                <a:latin typeface="Arial"/>
                <a:cs typeface="Arial"/>
              </a:rPr>
              <a:t>Specific internal headwind </a:t>
            </a:r>
            <a:endParaRPr lang="en-US" sz="1200" b="1" dirty="0">
              <a:solidFill>
                <a:schemeClr val="accent5"/>
              </a:solidFill>
              <a:latin typeface="Arial" panose="020B0604020202020204" pitchFamily="34" charset="0"/>
              <a:cs typeface="Arial" panose="020B0604020202020204" pitchFamily="34" charset="0"/>
            </a:endParaRPr>
          </a:p>
        </p:txBody>
      </p:sp>
      <p:sp>
        <p:nvSpPr>
          <p:cNvPr id="34" name="TextBox 4">
            <a:extLst>
              <a:ext uri="{FF2B5EF4-FFF2-40B4-BE49-F238E27FC236}">
                <a16:creationId xmlns:a16="http://schemas.microsoft.com/office/drawing/2014/main" id="{C2524D7A-394F-6F91-FEEB-6757B0F875E9}"/>
              </a:ext>
            </a:extLst>
          </p:cNvPr>
          <p:cNvSpPr txBox="1">
            <a:spLocks noChangeArrowheads="1"/>
          </p:cNvSpPr>
          <p:nvPr/>
        </p:nvSpPr>
        <p:spPr bwMode="auto">
          <a:xfrm>
            <a:off x="3393052" y="2378803"/>
            <a:ext cx="20034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ea typeface="ヒラギノ角ゴ Pro W3" charset="0"/>
                <a:cs typeface="Arial" charset="0"/>
              </a:defRPr>
            </a:lvl1pPr>
            <a:lvl2pPr marL="742950" indent="-285750">
              <a:defRPr sz="1600" b="1">
                <a:solidFill>
                  <a:schemeClr val="tx1"/>
                </a:solidFill>
                <a:latin typeface="Arial" charset="0"/>
                <a:ea typeface="Arial" charset="0"/>
                <a:cs typeface="Arial" charset="0"/>
              </a:defRPr>
            </a:lvl2pPr>
            <a:lvl3pPr marL="1143000" indent="-228600">
              <a:defRPr sz="1600" b="1">
                <a:solidFill>
                  <a:schemeClr val="tx1"/>
                </a:solidFill>
                <a:latin typeface="Arial" charset="0"/>
                <a:ea typeface="Arial" charset="0"/>
                <a:cs typeface="Arial" charset="0"/>
              </a:defRPr>
            </a:lvl3pPr>
            <a:lvl4pPr marL="1600200" indent="-228600">
              <a:defRPr sz="1600" b="1">
                <a:solidFill>
                  <a:schemeClr val="tx1"/>
                </a:solidFill>
                <a:latin typeface="Arial" charset="0"/>
                <a:ea typeface="Arial" charset="0"/>
                <a:cs typeface="Arial" charset="0"/>
              </a:defRPr>
            </a:lvl4pPr>
            <a:lvl5pPr marL="2057400" indent="-228600">
              <a:defRPr sz="1600" b="1">
                <a:solidFill>
                  <a:schemeClr val="tx1"/>
                </a:solidFill>
                <a:latin typeface="Arial" charset="0"/>
                <a:ea typeface="Arial" charset="0"/>
                <a:cs typeface="Arial" charset="0"/>
              </a:defRPr>
            </a:lvl5pPr>
            <a:lvl6pPr marL="2514600" indent="-228600" algn="ctr" eaLnBrk="0" fontAlgn="base" hangingPunct="0">
              <a:spcBef>
                <a:spcPct val="50000"/>
              </a:spcBef>
              <a:spcAft>
                <a:spcPct val="0"/>
              </a:spcAft>
              <a:defRPr sz="1600" b="1">
                <a:solidFill>
                  <a:schemeClr val="tx1"/>
                </a:solidFill>
                <a:latin typeface="Arial" charset="0"/>
                <a:ea typeface="Arial" charset="0"/>
                <a:cs typeface="Arial" charset="0"/>
              </a:defRPr>
            </a:lvl6pPr>
            <a:lvl7pPr marL="2971800" indent="-228600" algn="ctr" eaLnBrk="0" fontAlgn="base" hangingPunct="0">
              <a:spcBef>
                <a:spcPct val="50000"/>
              </a:spcBef>
              <a:spcAft>
                <a:spcPct val="0"/>
              </a:spcAft>
              <a:defRPr sz="1600" b="1">
                <a:solidFill>
                  <a:schemeClr val="tx1"/>
                </a:solidFill>
                <a:latin typeface="Arial" charset="0"/>
                <a:ea typeface="Arial" charset="0"/>
                <a:cs typeface="Arial" charset="0"/>
              </a:defRPr>
            </a:lvl7pPr>
            <a:lvl8pPr marL="3429000" indent="-228600" algn="ctr" eaLnBrk="0" fontAlgn="base" hangingPunct="0">
              <a:spcBef>
                <a:spcPct val="50000"/>
              </a:spcBef>
              <a:spcAft>
                <a:spcPct val="0"/>
              </a:spcAft>
              <a:defRPr sz="1600" b="1">
                <a:solidFill>
                  <a:schemeClr val="tx1"/>
                </a:solidFill>
                <a:latin typeface="Arial" charset="0"/>
                <a:ea typeface="Arial" charset="0"/>
                <a:cs typeface="Arial" charset="0"/>
              </a:defRPr>
            </a:lvl8pPr>
            <a:lvl9pPr marL="3886200" indent="-228600" algn="ctr" eaLnBrk="0" fontAlgn="base" hangingPunct="0">
              <a:spcBef>
                <a:spcPct val="50000"/>
              </a:spcBef>
              <a:spcAft>
                <a:spcPct val="0"/>
              </a:spcAft>
              <a:defRPr sz="1600" b="1">
                <a:solidFill>
                  <a:schemeClr val="tx1"/>
                </a:solidFill>
                <a:latin typeface="Arial" charset="0"/>
                <a:ea typeface="Arial" charset="0"/>
                <a:cs typeface="Arial" charset="0"/>
              </a:defRPr>
            </a:lvl9pPr>
          </a:lstStyle>
          <a:p>
            <a:pPr algn="ctr"/>
            <a:r>
              <a:rPr lang="en-US" sz="1100" kern="1100" cap="all" spc="150" dirty="0">
                <a:latin typeface="Arial" panose="020B0604020202020204" pitchFamily="34" charset="0"/>
                <a:cs typeface="Arial" panose="020B0604020202020204" pitchFamily="34" charset="0"/>
              </a:rPr>
              <a:t>internal</a:t>
            </a:r>
          </a:p>
        </p:txBody>
      </p:sp>
      <p:sp>
        <p:nvSpPr>
          <p:cNvPr id="35" name="TextBox 9">
            <a:extLst>
              <a:ext uri="{FF2B5EF4-FFF2-40B4-BE49-F238E27FC236}">
                <a16:creationId xmlns:a16="http://schemas.microsoft.com/office/drawing/2014/main" id="{0BEF2171-6DC1-A66C-6B03-03491198B562}"/>
              </a:ext>
            </a:extLst>
          </p:cNvPr>
          <p:cNvSpPr txBox="1">
            <a:spLocks noChangeArrowheads="1"/>
          </p:cNvSpPr>
          <p:nvPr/>
        </p:nvSpPr>
        <p:spPr bwMode="auto">
          <a:xfrm>
            <a:off x="8065533" y="2378803"/>
            <a:ext cx="20034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ea typeface="ヒラギノ角ゴ Pro W3" charset="0"/>
                <a:cs typeface="Arial" charset="0"/>
              </a:defRPr>
            </a:lvl1pPr>
            <a:lvl2pPr marL="742950" indent="-285750">
              <a:defRPr sz="1600" b="1">
                <a:solidFill>
                  <a:schemeClr val="tx1"/>
                </a:solidFill>
                <a:latin typeface="Arial" charset="0"/>
                <a:ea typeface="Arial" charset="0"/>
                <a:cs typeface="Arial" charset="0"/>
              </a:defRPr>
            </a:lvl2pPr>
            <a:lvl3pPr marL="1143000" indent="-228600">
              <a:defRPr sz="1600" b="1">
                <a:solidFill>
                  <a:schemeClr val="tx1"/>
                </a:solidFill>
                <a:latin typeface="Arial" charset="0"/>
                <a:ea typeface="Arial" charset="0"/>
                <a:cs typeface="Arial" charset="0"/>
              </a:defRPr>
            </a:lvl3pPr>
            <a:lvl4pPr marL="1600200" indent="-228600">
              <a:defRPr sz="1600" b="1">
                <a:solidFill>
                  <a:schemeClr val="tx1"/>
                </a:solidFill>
                <a:latin typeface="Arial" charset="0"/>
                <a:ea typeface="Arial" charset="0"/>
                <a:cs typeface="Arial" charset="0"/>
              </a:defRPr>
            </a:lvl4pPr>
            <a:lvl5pPr marL="2057400" indent="-228600">
              <a:defRPr sz="1600" b="1">
                <a:solidFill>
                  <a:schemeClr val="tx1"/>
                </a:solidFill>
                <a:latin typeface="Arial" charset="0"/>
                <a:ea typeface="Arial" charset="0"/>
                <a:cs typeface="Arial" charset="0"/>
              </a:defRPr>
            </a:lvl5pPr>
            <a:lvl6pPr marL="2514600" indent="-228600" algn="ctr" eaLnBrk="0" fontAlgn="base" hangingPunct="0">
              <a:spcBef>
                <a:spcPct val="50000"/>
              </a:spcBef>
              <a:spcAft>
                <a:spcPct val="0"/>
              </a:spcAft>
              <a:defRPr sz="1600" b="1">
                <a:solidFill>
                  <a:schemeClr val="tx1"/>
                </a:solidFill>
                <a:latin typeface="Arial" charset="0"/>
                <a:ea typeface="Arial" charset="0"/>
                <a:cs typeface="Arial" charset="0"/>
              </a:defRPr>
            </a:lvl6pPr>
            <a:lvl7pPr marL="2971800" indent="-228600" algn="ctr" eaLnBrk="0" fontAlgn="base" hangingPunct="0">
              <a:spcBef>
                <a:spcPct val="50000"/>
              </a:spcBef>
              <a:spcAft>
                <a:spcPct val="0"/>
              </a:spcAft>
              <a:defRPr sz="1600" b="1">
                <a:solidFill>
                  <a:schemeClr val="tx1"/>
                </a:solidFill>
                <a:latin typeface="Arial" charset="0"/>
                <a:ea typeface="Arial" charset="0"/>
                <a:cs typeface="Arial" charset="0"/>
              </a:defRPr>
            </a:lvl7pPr>
            <a:lvl8pPr marL="3429000" indent="-228600" algn="ctr" eaLnBrk="0" fontAlgn="base" hangingPunct="0">
              <a:spcBef>
                <a:spcPct val="50000"/>
              </a:spcBef>
              <a:spcAft>
                <a:spcPct val="0"/>
              </a:spcAft>
              <a:defRPr sz="1600" b="1">
                <a:solidFill>
                  <a:schemeClr val="tx1"/>
                </a:solidFill>
                <a:latin typeface="Arial" charset="0"/>
                <a:ea typeface="Arial" charset="0"/>
                <a:cs typeface="Arial" charset="0"/>
              </a:defRPr>
            </a:lvl8pPr>
            <a:lvl9pPr marL="3886200" indent="-228600" algn="ctr" eaLnBrk="0" fontAlgn="base" hangingPunct="0">
              <a:spcBef>
                <a:spcPct val="50000"/>
              </a:spcBef>
              <a:spcAft>
                <a:spcPct val="0"/>
              </a:spcAft>
              <a:defRPr sz="1600" b="1">
                <a:solidFill>
                  <a:schemeClr val="tx1"/>
                </a:solidFill>
                <a:latin typeface="Arial" charset="0"/>
                <a:ea typeface="Arial" charset="0"/>
                <a:cs typeface="Arial" charset="0"/>
              </a:defRPr>
            </a:lvl9pPr>
          </a:lstStyle>
          <a:p>
            <a:pPr algn="ctr"/>
            <a:r>
              <a:rPr lang="en-US" sz="1100" kern="1100" cap="all" spc="150" dirty="0">
                <a:latin typeface="Arial" panose="020B0604020202020204" pitchFamily="34" charset="0"/>
                <a:cs typeface="Arial" panose="020B0604020202020204" pitchFamily="34" charset="0"/>
              </a:rPr>
              <a:t>External</a:t>
            </a:r>
          </a:p>
        </p:txBody>
      </p:sp>
      <p:sp>
        <p:nvSpPr>
          <p:cNvPr id="36" name="Rectangle 6">
            <a:extLst>
              <a:ext uri="{FF2B5EF4-FFF2-40B4-BE49-F238E27FC236}">
                <a16:creationId xmlns:a16="http://schemas.microsoft.com/office/drawing/2014/main" id="{9D3BB859-C5E7-3303-510E-8942F9EA98CA}"/>
              </a:ext>
            </a:extLst>
          </p:cNvPr>
          <p:cNvSpPr>
            <a:spLocks noChangeArrowheads="1"/>
          </p:cNvSpPr>
          <p:nvPr/>
        </p:nvSpPr>
        <p:spPr bwMode="auto">
          <a:xfrm>
            <a:off x="2160402" y="4503258"/>
            <a:ext cx="4468725" cy="1600200"/>
          </a:xfrm>
          <a:prstGeom prst="rect">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45720" tIns="45720" rIns="45720" bIns="45720" anchor="ctr"/>
          <a:lstStyle/>
          <a:p>
            <a:pPr algn="ctr">
              <a:lnSpc>
                <a:spcPct val="110000"/>
              </a:lnSpc>
            </a:pPr>
            <a:r>
              <a:rPr lang="en-US" sz="1200" b="1" dirty="0">
                <a:solidFill>
                  <a:schemeClr val="accent6"/>
                </a:solidFill>
                <a:latin typeface="Arial"/>
                <a:cs typeface="Arial"/>
              </a:rPr>
              <a:t>Specific external tailwind</a:t>
            </a:r>
          </a:p>
          <a:p>
            <a:pPr algn="ctr">
              <a:lnSpc>
                <a:spcPct val="110000"/>
              </a:lnSpc>
            </a:pPr>
            <a:r>
              <a:rPr lang="en-US" sz="1200" b="1" dirty="0">
                <a:solidFill>
                  <a:schemeClr val="accent5"/>
                </a:solidFill>
                <a:latin typeface="Arial"/>
                <a:cs typeface="Arial"/>
              </a:rPr>
              <a:t>Specific external headwind </a:t>
            </a:r>
            <a:endParaRPr lang="en-US" sz="1200" b="1" dirty="0">
              <a:solidFill>
                <a:schemeClr val="accent5"/>
              </a:solidFill>
              <a:latin typeface="Arial" panose="020B0604020202020204" pitchFamily="34" charset="0"/>
              <a:cs typeface="Arial" panose="020B0604020202020204" pitchFamily="34" charset="0"/>
            </a:endParaRPr>
          </a:p>
        </p:txBody>
      </p:sp>
      <p:sp>
        <p:nvSpPr>
          <p:cNvPr id="38" name="Rectangle 2">
            <a:extLst>
              <a:ext uri="{FF2B5EF4-FFF2-40B4-BE49-F238E27FC236}">
                <a16:creationId xmlns:a16="http://schemas.microsoft.com/office/drawing/2014/main" id="{5B5F57F6-993F-0E36-C4AE-295D739FEB73}"/>
              </a:ext>
            </a:extLst>
          </p:cNvPr>
          <p:cNvSpPr>
            <a:spLocks noChangeArrowheads="1"/>
          </p:cNvSpPr>
          <p:nvPr/>
        </p:nvSpPr>
        <p:spPr bwMode="auto">
          <a:xfrm>
            <a:off x="6832883" y="2699494"/>
            <a:ext cx="4468725" cy="1600200"/>
          </a:xfrm>
          <a:prstGeom prst="rect">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45720" tIns="45720" rIns="45720" bIns="45720" anchor="ctr"/>
          <a:lstStyle/>
          <a:p>
            <a:pPr algn="ctr">
              <a:lnSpc>
                <a:spcPct val="110000"/>
              </a:lnSpc>
            </a:pPr>
            <a:r>
              <a:rPr lang="en-US" sz="1200" b="1" dirty="0">
                <a:solidFill>
                  <a:schemeClr val="accent6"/>
                </a:solidFill>
                <a:latin typeface="Arial"/>
                <a:cs typeface="Arial"/>
              </a:rPr>
              <a:t>Specific external tailwind</a:t>
            </a:r>
          </a:p>
          <a:p>
            <a:pPr algn="ctr">
              <a:lnSpc>
                <a:spcPct val="110000"/>
              </a:lnSpc>
            </a:pPr>
            <a:r>
              <a:rPr lang="en-US" sz="1200" b="1" dirty="0">
                <a:solidFill>
                  <a:schemeClr val="accent5"/>
                </a:solidFill>
                <a:latin typeface="Arial"/>
                <a:cs typeface="Arial"/>
              </a:rPr>
              <a:t>Specific external headwind </a:t>
            </a:r>
            <a:endParaRPr lang="en-US" sz="1200" b="1" dirty="0">
              <a:solidFill>
                <a:schemeClr val="accent5"/>
              </a:solidFill>
              <a:latin typeface="Arial" panose="020B0604020202020204" pitchFamily="34" charset="0"/>
              <a:cs typeface="Arial" panose="020B0604020202020204" pitchFamily="34" charset="0"/>
            </a:endParaRPr>
          </a:p>
        </p:txBody>
      </p:sp>
      <p:sp>
        <p:nvSpPr>
          <p:cNvPr id="39" name="Rectangle 6">
            <a:extLst>
              <a:ext uri="{FF2B5EF4-FFF2-40B4-BE49-F238E27FC236}">
                <a16:creationId xmlns:a16="http://schemas.microsoft.com/office/drawing/2014/main" id="{F1F375F0-EB15-3347-9C82-8FB010A192F1}"/>
              </a:ext>
            </a:extLst>
          </p:cNvPr>
          <p:cNvSpPr>
            <a:spLocks noChangeArrowheads="1"/>
          </p:cNvSpPr>
          <p:nvPr/>
        </p:nvSpPr>
        <p:spPr bwMode="auto">
          <a:xfrm>
            <a:off x="6832883" y="4503258"/>
            <a:ext cx="4468725" cy="1600200"/>
          </a:xfrm>
          <a:prstGeom prst="rect">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45720" tIns="45720" rIns="45720" bIns="45720" anchor="ctr"/>
          <a:lstStyle/>
          <a:p>
            <a:pPr algn="ctr">
              <a:lnSpc>
                <a:spcPct val="110000"/>
              </a:lnSpc>
            </a:pPr>
            <a:r>
              <a:rPr lang="en-US" sz="1200" b="1" dirty="0">
                <a:solidFill>
                  <a:schemeClr val="accent6"/>
                </a:solidFill>
                <a:latin typeface="Arial"/>
                <a:cs typeface="Arial"/>
              </a:rPr>
              <a:t>Specific external tailwind</a:t>
            </a:r>
          </a:p>
          <a:p>
            <a:pPr algn="ctr">
              <a:lnSpc>
                <a:spcPct val="110000"/>
              </a:lnSpc>
            </a:pPr>
            <a:r>
              <a:rPr lang="en-US" sz="1200" b="1" dirty="0">
                <a:solidFill>
                  <a:schemeClr val="accent5"/>
                </a:solidFill>
                <a:latin typeface="Arial"/>
                <a:cs typeface="Arial"/>
              </a:rPr>
              <a:t>Specific external headwind </a:t>
            </a:r>
            <a:endParaRPr lang="en-US" sz="1200" b="1" dirty="0">
              <a:solidFill>
                <a:schemeClr val="accent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350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111598E-74A5-AAFB-C426-9EF251B5149D}"/>
              </a:ext>
            </a:extLst>
          </p:cNvPr>
          <p:cNvSpPr txBox="1"/>
          <p:nvPr/>
        </p:nvSpPr>
        <p:spPr>
          <a:xfrm>
            <a:off x="457200" y="1533118"/>
            <a:ext cx="9367520" cy="3420360"/>
          </a:xfrm>
          <a:prstGeom prst="rect">
            <a:avLst/>
          </a:prstGeom>
          <a:noFill/>
        </p:spPr>
        <p:txBody>
          <a:bodyPr wrap="square" lIns="91440" tIns="45720" rIns="91440" bIns="45720" rtlCol="0" anchor="t">
            <a:spAutoFit/>
          </a:bodyPr>
          <a:lstStyle/>
          <a:p>
            <a:pPr>
              <a:lnSpc>
                <a:spcPct val="110000"/>
              </a:lnSpc>
            </a:pPr>
            <a:r>
              <a:rPr lang="en-US" dirty="0">
                <a:latin typeface="Arial"/>
                <a:cs typeface="Arial"/>
              </a:rPr>
              <a:t>Influencer maps can be messy, so play around with your formatting to find the right layout. This should include all areas of influence that may impact the buying process. </a:t>
            </a:r>
            <a:endParaRPr lang="en-US" dirty="0">
              <a:latin typeface="Arial" panose="020B0604020202020204" pitchFamily="34" charset="0"/>
              <a:cs typeface="Arial" panose="020B0604020202020204" pitchFamily="34" charset="0"/>
            </a:endParaRPr>
          </a:p>
          <a:p>
            <a:pPr>
              <a:lnSpc>
                <a:spcPct val="110000"/>
              </a:lnSpc>
            </a:pPr>
            <a:endParaRPr lang="en-US" dirty="0">
              <a:latin typeface="Arial"/>
              <a:cs typeface="Arial"/>
            </a:endParaRPr>
          </a:p>
          <a:p>
            <a:pPr>
              <a:lnSpc>
                <a:spcPct val="110000"/>
              </a:lnSpc>
            </a:pPr>
            <a:r>
              <a:rPr lang="en-US" dirty="0">
                <a:latin typeface="Arial"/>
                <a:cs typeface="Arial"/>
              </a:rPr>
              <a:t>Think through specific surgical departments, physician groups, personas, GPOs, KOLs, patient impact, government and regulatory agencies, your organization, and your competitors as the manufacturers. Your connecting lines should tie together each area of influence. In the provided examples, there are reciprocating influence lines because the sample environment is connected and has mutual influences. You’ll also notice that ‘entities’ are presented in different shapes than individual influencers.  </a:t>
            </a:r>
            <a:endParaRPr lang="en-US" dirty="0">
              <a:latin typeface="Arial" panose="020B0604020202020204" pitchFamily="34" charset="0"/>
              <a:cs typeface="Arial" panose="020B0604020202020204" pitchFamily="34" charset="0"/>
            </a:endParaRPr>
          </a:p>
          <a:p>
            <a:pPr>
              <a:lnSpc>
                <a:spcPct val="110000"/>
              </a:lnSpc>
            </a:pPr>
            <a:endParaRPr lang="en-US" dirty="0">
              <a:latin typeface="Arial" panose="020B0604020202020204" pitchFamily="34" charset="0"/>
              <a:cs typeface="Arial" panose="020B0604020202020204" pitchFamily="34" charset="0"/>
            </a:endParaRPr>
          </a:p>
          <a:p>
            <a:pPr>
              <a:lnSpc>
                <a:spcPct val="110000"/>
              </a:lnSpc>
            </a:pPr>
            <a:r>
              <a:rPr lang="en-US" dirty="0">
                <a:latin typeface="Arial" panose="020B0604020202020204" pitchFamily="34" charset="0"/>
                <a:cs typeface="Arial" panose="020B0604020202020204" pitchFamily="34" charset="0"/>
              </a:rPr>
              <a:t>Examples are included in the following slides. </a:t>
            </a:r>
          </a:p>
        </p:txBody>
      </p:sp>
      <p:sp>
        <p:nvSpPr>
          <p:cNvPr id="2" name="Title 1">
            <a:extLst>
              <a:ext uri="{FF2B5EF4-FFF2-40B4-BE49-F238E27FC236}">
                <a16:creationId xmlns:a16="http://schemas.microsoft.com/office/drawing/2014/main" id="{9A2A18A0-C5F7-4335-178B-ABC40E20A591}"/>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Influencer map — [Product / Product A] (example)</a:t>
            </a:r>
          </a:p>
        </p:txBody>
      </p:sp>
      <p:pic>
        <p:nvPicPr>
          <p:cNvPr id="3" name="Picture 2" descr="A close up of a sign&#10;&#10;Description automatically generated">
            <a:extLst>
              <a:ext uri="{FF2B5EF4-FFF2-40B4-BE49-F238E27FC236}">
                <a16:creationId xmlns:a16="http://schemas.microsoft.com/office/drawing/2014/main" id="{E2D0DB54-C42D-1CB9-7B6F-EC5DBE2C56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4" name="Straight Connector 3">
            <a:extLst>
              <a:ext uri="{FF2B5EF4-FFF2-40B4-BE49-F238E27FC236}">
                <a16:creationId xmlns:a16="http://schemas.microsoft.com/office/drawing/2014/main" id="{8BB83E4A-5B8A-D837-D18A-6A576FC72910}"/>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6604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3" name="AutoShape 108">
            <a:extLst>
              <a:ext uri="{FF2B5EF4-FFF2-40B4-BE49-F238E27FC236}">
                <a16:creationId xmlns:a16="http://schemas.microsoft.com/office/drawing/2014/main" id="{B63AFC0B-ECDA-DC17-D58F-AC770766A0C6}"/>
              </a:ext>
            </a:extLst>
          </p:cNvPr>
          <p:cNvCxnSpPr>
            <a:cxnSpLocks noChangeShapeType="1"/>
          </p:cNvCxnSpPr>
          <p:nvPr/>
        </p:nvCxnSpPr>
        <p:spPr bwMode="auto">
          <a:xfrm>
            <a:off x="5343763" y="3254941"/>
            <a:ext cx="3376139" cy="1159496"/>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Oval 46"/>
          <p:cNvSpPr>
            <a:spLocks noChangeArrowheads="1"/>
          </p:cNvSpPr>
          <p:nvPr/>
        </p:nvSpPr>
        <p:spPr bwMode="auto">
          <a:xfrm>
            <a:off x="7254072" y="4702299"/>
            <a:ext cx="1383773" cy="777098"/>
          </a:xfrm>
          <a:prstGeom prst="ellipse">
            <a:avLst/>
          </a:prstGeom>
          <a:solidFill>
            <a:srgbClr val="9C54ED"/>
          </a:solidFill>
          <a:ln w="635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defRPr/>
            </a:pPr>
            <a:r>
              <a:rPr lang="en-US" sz="1200" b="1" dirty="0">
                <a:solidFill>
                  <a:schemeClr val="bg1"/>
                </a:solidFill>
                <a:latin typeface="Arial" panose="020B0604020202020204" pitchFamily="34" charset="0"/>
                <a:cs typeface="Arial" panose="020B0604020202020204" pitchFamily="34" charset="0"/>
              </a:rPr>
              <a:t>Patient</a:t>
            </a:r>
          </a:p>
        </p:txBody>
      </p:sp>
      <p:sp>
        <p:nvSpPr>
          <p:cNvPr id="8" name="Oval 52"/>
          <p:cNvSpPr>
            <a:spLocks noChangeArrowheads="1"/>
          </p:cNvSpPr>
          <p:nvPr/>
        </p:nvSpPr>
        <p:spPr bwMode="auto">
          <a:xfrm>
            <a:off x="7032527" y="1732911"/>
            <a:ext cx="1512796" cy="1035150"/>
          </a:xfrm>
          <a:prstGeom prst="ellipse">
            <a:avLst/>
          </a:prstGeom>
          <a:solidFill>
            <a:srgbClr val="9C54ED"/>
          </a:solidFill>
          <a:ln w="635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a:spcBef>
                <a:spcPct val="0"/>
              </a:spcBef>
              <a:defRPr/>
            </a:pPr>
            <a:endParaRPr lang="en-US" sz="1000" dirty="0">
              <a:solidFill>
                <a:srgbClr val="000000"/>
              </a:solidFill>
              <a:latin typeface="Arial" panose="020B0604020202020204" pitchFamily="34" charset="0"/>
              <a:cs typeface="Arial" panose="020B0604020202020204" pitchFamily="34" charset="0"/>
            </a:endParaRPr>
          </a:p>
          <a:p>
            <a:pPr algn="ctr">
              <a:spcBef>
                <a:spcPct val="0"/>
              </a:spcBef>
              <a:defRPr/>
            </a:pPr>
            <a:r>
              <a:rPr lang="en-US" sz="1200" b="1" dirty="0">
                <a:solidFill>
                  <a:schemeClr val="bg1"/>
                </a:solidFill>
                <a:latin typeface="Arial" panose="020B0604020202020204" pitchFamily="34" charset="0"/>
                <a:cs typeface="Arial" panose="020B0604020202020204" pitchFamily="34" charset="0"/>
              </a:rPr>
              <a:t>Manufacturer </a:t>
            </a:r>
          </a:p>
          <a:p>
            <a:pPr>
              <a:spcBef>
                <a:spcPct val="0"/>
              </a:spcBef>
              <a:defRPr/>
            </a:pPr>
            <a:r>
              <a:rPr lang="en-US" sz="1000" dirty="0">
                <a:solidFill>
                  <a:srgbClr val="000000"/>
                </a:solidFill>
                <a:latin typeface="Arial" panose="020B0604020202020204" pitchFamily="34" charset="0"/>
                <a:cs typeface="Arial" panose="020B0604020202020204" pitchFamily="34" charset="0"/>
              </a:rPr>
              <a:t> </a:t>
            </a:r>
          </a:p>
        </p:txBody>
      </p:sp>
      <p:sp>
        <p:nvSpPr>
          <p:cNvPr id="15" name="Oval 64"/>
          <p:cNvSpPr>
            <a:spLocks noChangeArrowheads="1"/>
          </p:cNvSpPr>
          <p:nvPr/>
        </p:nvSpPr>
        <p:spPr bwMode="auto">
          <a:xfrm>
            <a:off x="4180652" y="4024086"/>
            <a:ext cx="1472897" cy="1226962"/>
          </a:xfrm>
          <a:prstGeom prst="ellipse">
            <a:avLst/>
          </a:prstGeom>
          <a:solidFill>
            <a:srgbClr val="9C54ED"/>
          </a:solidFill>
          <a:ln w="635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spcBef>
                <a:spcPct val="0"/>
              </a:spcBef>
              <a:defRPr/>
            </a:pPr>
            <a:r>
              <a:rPr lang="en-US" sz="1200" b="1" dirty="0">
                <a:solidFill>
                  <a:schemeClr val="bg1"/>
                </a:solidFill>
                <a:latin typeface="Arial" panose="020B0604020202020204" pitchFamily="34" charset="0"/>
                <a:cs typeface="Arial" panose="020B0604020202020204" pitchFamily="34" charset="0"/>
              </a:rPr>
              <a:t>Key opinion </a:t>
            </a:r>
          </a:p>
          <a:p>
            <a:pPr algn="ctr">
              <a:spcBef>
                <a:spcPct val="0"/>
              </a:spcBef>
              <a:defRPr/>
            </a:pPr>
            <a:r>
              <a:rPr lang="en-US" sz="1200" b="1" dirty="0">
                <a:solidFill>
                  <a:schemeClr val="bg1"/>
                </a:solidFill>
                <a:latin typeface="Arial" panose="020B0604020202020204" pitchFamily="34" charset="0"/>
                <a:cs typeface="Arial" panose="020B0604020202020204" pitchFamily="34" charset="0"/>
              </a:rPr>
              <a:t>leaders</a:t>
            </a:r>
          </a:p>
        </p:txBody>
      </p:sp>
      <p:sp>
        <p:nvSpPr>
          <p:cNvPr id="10" name="Oval 72"/>
          <p:cNvSpPr>
            <a:spLocks noChangeArrowheads="1"/>
          </p:cNvSpPr>
          <p:nvPr/>
        </p:nvSpPr>
        <p:spPr bwMode="auto">
          <a:xfrm>
            <a:off x="4243423" y="2333117"/>
            <a:ext cx="1357966" cy="1035150"/>
          </a:xfrm>
          <a:prstGeom prst="ellipse">
            <a:avLst/>
          </a:prstGeom>
          <a:solidFill>
            <a:srgbClr val="9C54ED"/>
          </a:solidFill>
          <a:ln w="6350">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spcBef>
                <a:spcPct val="0"/>
              </a:spcBef>
              <a:defRPr/>
            </a:pPr>
            <a:endParaRPr lang="en-US" sz="1200" b="1" dirty="0">
              <a:solidFill>
                <a:schemeClr val="bg1"/>
              </a:solidFill>
              <a:latin typeface="Arial" panose="020B0604020202020204" pitchFamily="34" charset="0"/>
              <a:cs typeface="Arial" panose="020B0604020202020204" pitchFamily="34" charset="0"/>
            </a:endParaRPr>
          </a:p>
          <a:p>
            <a:pPr algn="ctr">
              <a:spcBef>
                <a:spcPct val="0"/>
              </a:spcBef>
              <a:defRPr/>
            </a:pPr>
            <a:r>
              <a:rPr lang="en-US" sz="1200" b="1" dirty="0">
                <a:solidFill>
                  <a:schemeClr val="bg1"/>
                </a:solidFill>
                <a:latin typeface="Arial" panose="020B0604020202020204" pitchFamily="34" charset="0"/>
                <a:cs typeface="Arial" panose="020B0604020202020204" pitchFamily="34" charset="0"/>
              </a:rPr>
              <a:t>Government </a:t>
            </a:r>
          </a:p>
          <a:p>
            <a:pPr algn="ctr">
              <a:spcBef>
                <a:spcPct val="0"/>
              </a:spcBef>
              <a:defRPr/>
            </a:pPr>
            <a:r>
              <a:rPr lang="en-US" sz="1200" b="1" dirty="0">
                <a:solidFill>
                  <a:schemeClr val="bg1"/>
                </a:solidFill>
                <a:latin typeface="Arial" panose="020B0604020202020204" pitchFamily="34" charset="0"/>
                <a:cs typeface="Arial" panose="020B0604020202020204" pitchFamily="34" charset="0"/>
              </a:rPr>
              <a:t>&amp; Regulatory</a:t>
            </a:r>
            <a:endParaRPr lang="en-US" sz="1200" dirty="0">
              <a:solidFill>
                <a:srgbClr val="000000"/>
              </a:solidFill>
              <a:latin typeface="Arial" panose="020B0604020202020204" pitchFamily="34" charset="0"/>
              <a:cs typeface="Arial" panose="020B0604020202020204" pitchFamily="34" charset="0"/>
            </a:endParaRPr>
          </a:p>
          <a:p>
            <a:pPr>
              <a:spcBef>
                <a:spcPct val="0"/>
              </a:spcBef>
              <a:defRPr/>
            </a:pPr>
            <a:endParaRPr lang="en-US" sz="1200" dirty="0">
              <a:solidFill>
                <a:srgbClr val="000000"/>
              </a:solidFill>
              <a:latin typeface="Arial" panose="020B0604020202020204" pitchFamily="34" charset="0"/>
              <a:cs typeface="Arial" panose="020B0604020202020204" pitchFamily="34" charset="0"/>
            </a:endParaRPr>
          </a:p>
          <a:p>
            <a:pPr>
              <a:spcBef>
                <a:spcPct val="0"/>
              </a:spcBef>
              <a:defRPr/>
            </a:pPr>
            <a:r>
              <a:rPr lang="en-US" sz="1200" dirty="0">
                <a:solidFill>
                  <a:srgbClr val="000000"/>
                </a:solidFill>
                <a:latin typeface="Arial" panose="020B0604020202020204" pitchFamily="34" charset="0"/>
                <a:cs typeface="Arial" panose="020B0604020202020204" pitchFamily="34" charset="0"/>
              </a:rPr>
              <a:t> </a:t>
            </a:r>
          </a:p>
        </p:txBody>
      </p:sp>
      <p:cxnSp>
        <p:nvCxnSpPr>
          <p:cNvPr id="12" name="AutoShape 108"/>
          <p:cNvCxnSpPr>
            <a:cxnSpLocks noChangeShapeType="1"/>
            <a:stCxn id="10" idx="4"/>
            <a:endCxn id="15" idx="0"/>
          </p:cNvCxnSpPr>
          <p:nvPr/>
        </p:nvCxnSpPr>
        <p:spPr bwMode="auto">
          <a:xfrm flipH="1">
            <a:off x="4917101" y="3368267"/>
            <a:ext cx="5305" cy="655819"/>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AutoShape 108"/>
          <p:cNvCxnSpPr>
            <a:cxnSpLocks noChangeShapeType="1"/>
            <a:endCxn id="15" idx="0"/>
          </p:cNvCxnSpPr>
          <p:nvPr/>
        </p:nvCxnSpPr>
        <p:spPr bwMode="auto">
          <a:xfrm flipH="1">
            <a:off x="4917101" y="2549791"/>
            <a:ext cx="2222826" cy="147429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108"/>
          <p:cNvCxnSpPr>
            <a:cxnSpLocks noChangeShapeType="1"/>
          </p:cNvCxnSpPr>
          <p:nvPr/>
        </p:nvCxnSpPr>
        <p:spPr bwMode="auto">
          <a:xfrm>
            <a:off x="7789202" y="2662283"/>
            <a:ext cx="9246" cy="57617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AutoShape 108"/>
          <p:cNvCxnSpPr>
            <a:cxnSpLocks noChangeShapeType="1"/>
            <a:stCxn id="27" idx="3"/>
            <a:endCxn id="56" idx="1"/>
          </p:cNvCxnSpPr>
          <p:nvPr/>
        </p:nvCxnSpPr>
        <p:spPr bwMode="auto">
          <a:xfrm flipV="1">
            <a:off x="6781693" y="3417698"/>
            <a:ext cx="883567" cy="1179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2" name="Oval 52"/>
          <p:cNvSpPr>
            <a:spLocks noChangeArrowheads="1"/>
          </p:cNvSpPr>
          <p:nvPr/>
        </p:nvSpPr>
        <p:spPr bwMode="auto">
          <a:xfrm>
            <a:off x="8700593" y="3792587"/>
            <a:ext cx="1334632" cy="1007420"/>
          </a:xfrm>
          <a:prstGeom prst="ellipse">
            <a:avLst/>
          </a:prstGeom>
          <a:solidFill>
            <a:srgbClr val="9C54ED"/>
          </a:solidFill>
          <a:ln w="6350">
            <a:noFill/>
            <a:round/>
            <a:headEnd/>
            <a:tailEnd/>
          </a:ln>
          <a:effectLst/>
        </p:spPr>
        <p:txBody>
          <a:bodyPr wrap="none" anchor="ctr" anchorCtr="1"/>
          <a:lstStyle/>
          <a:p>
            <a:pPr algn="ctr">
              <a:spcBef>
                <a:spcPct val="0"/>
              </a:spcBef>
              <a:defRPr/>
            </a:pPr>
            <a:r>
              <a:rPr lang="en-US" sz="1200" b="1" dirty="0">
                <a:solidFill>
                  <a:schemeClr val="bg1"/>
                </a:solidFill>
                <a:latin typeface="Arial" panose="020B0604020202020204" pitchFamily="34" charset="0"/>
                <a:cs typeface="Arial" panose="020B0604020202020204" pitchFamily="34" charset="0"/>
              </a:rPr>
              <a:t>GPOs </a:t>
            </a:r>
          </a:p>
        </p:txBody>
      </p:sp>
      <p:cxnSp>
        <p:nvCxnSpPr>
          <p:cNvPr id="23" name="AutoShape 108"/>
          <p:cNvCxnSpPr>
            <a:cxnSpLocks noChangeShapeType="1"/>
            <a:stCxn id="8" idx="5"/>
            <a:endCxn id="22" idx="0"/>
          </p:cNvCxnSpPr>
          <p:nvPr/>
        </p:nvCxnSpPr>
        <p:spPr bwMode="auto">
          <a:xfrm>
            <a:off x="8323779" y="2616467"/>
            <a:ext cx="1044130" cy="117612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AutoShape 108"/>
          <p:cNvCxnSpPr>
            <a:cxnSpLocks noChangeShapeType="1"/>
            <a:stCxn id="33" idx="1"/>
          </p:cNvCxnSpPr>
          <p:nvPr/>
        </p:nvCxnSpPr>
        <p:spPr bwMode="auto">
          <a:xfrm flipH="1" flipV="1">
            <a:off x="8353761" y="3632707"/>
            <a:ext cx="507553" cy="271779"/>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7" name="Oval 52"/>
          <p:cNvSpPr>
            <a:spLocks noChangeArrowheads="1"/>
          </p:cNvSpPr>
          <p:nvPr/>
        </p:nvSpPr>
        <p:spPr bwMode="auto">
          <a:xfrm>
            <a:off x="5706504" y="3247001"/>
            <a:ext cx="1075189" cy="364983"/>
          </a:xfrm>
          <a:prstGeom prst="rect">
            <a:avLst/>
          </a:prstGeom>
          <a:solidFill>
            <a:schemeClr val="bg1"/>
          </a:solidFill>
          <a:ln w="25400">
            <a:solidFill>
              <a:srgbClr val="00B0F0"/>
            </a:solidFill>
            <a:round/>
            <a:headEnd/>
            <a:tailEnd/>
          </a:ln>
          <a:effectLst/>
        </p:spPr>
        <p:txBody>
          <a:bodyPr wrap="none" lIns="91440" tIns="45720" rIns="91440" bIns="45720" anchor="ctr" anchorCtr="1"/>
          <a:lstStyle/>
          <a:p>
            <a:pPr algn="ctr">
              <a:spcBef>
                <a:spcPct val="0"/>
              </a:spcBef>
              <a:defRPr/>
            </a:pPr>
            <a:r>
              <a:rPr lang="en-US" sz="1000" dirty="0">
                <a:solidFill>
                  <a:srgbClr val="000000"/>
                </a:solidFill>
                <a:latin typeface="Arial"/>
                <a:cs typeface="Arial"/>
              </a:rPr>
              <a:t>Gastroenterology</a:t>
            </a:r>
            <a:endParaRPr lang="en-US" sz="1000" dirty="0">
              <a:solidFill>
                <a:srgbClr val="000000"/>
              </a:solidFill>
              <a:latin typeface="Arial" panose="020B0604020202020204" pitchFamily="34" charset="0"/>
              <a:cs typeface="Arial" panose="020B0604020202020204" pitchFamily="34" charset="0"/>
            </a:endParaRPr>
          </a:p>
        </p:txBody>
      </p:sp>
      <p:cxnSp>
        <p:nvCxnSpPr>
          <p:cNvPr id="28" name="AutoShape 108"/>
          <p:cNvCxnSpPr>
            <a:cxnSpLocks noChangeShapeType="1"/>
          </p:cNvCxnSpPr>
          <p:nvPr/>
        </p:nvCxnSpPr>
        <p:spPr bwMode="auto">
          <a:xfrm>
            <a:off x="6777127" y="3556846"/>
            <a:ext cx="2007109" cy="58696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AutoShape 108"/>
          <p:cNvCxnSpPr>
            <a:cxnSpLocks noChangeShapeType="1"/>
            <a:endCxn id="15" idx="7"/>
          </p:cNvCxnSpPr>
          <p:nvPr/>
        </p:nvCxnSpPr>
        <p:spPr bwMode="auto">
          <a:xfrm flipH="1">
            <a:off x="5437848" y="3619924"/>
            <a:ext cx="417964" cy="583846"/>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AutoShape 108"/>
          <p:cNvCxnSpPr>
            <a:cxnSpLocks noChangeShapeType="1"/>
          </p:cNvCxnSpPr>
          <p:nvPr/>
        </p:nvCxnSpPr>
        <p:spPr bwMode="auto">
          <a:xfrm>
            <a:off x="5501954" y="3134746"/>
            <a:ext cx="257891" cy="97042"/>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3" name="Oval 52"/>
          <p:cNvSpPr>
            <a:spLocks noChangeArrowheads="1"/>
          </p:cNvSpPr>
          <p:nvPr/>
        </p:nvSpPr>
        <p:spPr bwMode="auto">
          <a:xfrm>
            <a:off x="6257175" y="4354290"/>
            <a:ext cx="881440" cy="485665"/>
          </a:xfrm>
          <a:prstGeom prst="rect">
            <a:avLst/>
          </a:prstGeom>
          <a:solidFill>
            <a:schemeClr val="bg1"/>
          </a:solidFill>
          <a:ln w="25400">
            <a:solidFill>
              <a:srgbClr val="00B0F0"/>
            </a:solidFill>
            <a:round/>
            <a:headEnd/>
            <a:tailEnd/>
          </a:ln>
          <a:effectLst/>
        </p:spPr>
        <p:txBody>
          <a:bodyPr wrap="none" anchor="ctr" anchorCtr="1"/>
          <a:lstStyle/>
          <a:p>
            <a:pPr algn="ctr">
              <a:spcBef>
                <a:spcPct val="0"/>
              </a:spcBef>
              <a:defRPr/>
            </a:pPr>
            <a:r>
              <a:rPr lang="en-US" sz="1000" dirty="0">
                <a:solidFill>
                  <a:srgbClr val="000000"/>
                </a:solidFill>
                <a:latin typeface="Arial" panose="020B0604020202020204" pitchFamily="34" charset="0"/>
                <a:cs typeface="Arial" panose="020B0604020202020204" pitchFamily="34" charset="0"/>
              </a:rPr>
              <a:t>Director of </a:t>
            </a:r>
          </a:p>
          <a:p>
            <a:pPr algn="ctr">
              <a:spcBef>
                <a:spcPct val="0"/>
              </a:spcBef>
              <a:defRPr/>
            </a:pPr>
            <a:r>
              <a:rPr lang="en-US" sz="1000" dirty="0">
                <a:solidFill>
                  <a:srgbClr val="000000"/>
                </a:solidFill>
                <a:latin typeface="Arial" panose="020B0604020202020204" pitchFamily="34" charset="0"/>
                <a:cs typeface="Arial" panose="020B0604020202020204" pitchFamily="34" charset="0"/>
              </a:rPr>
              <a:t>Pharmacy</a:t>
            </a:r>
          </a:p>
        </p:txBody>
      </p:sp>
      <p:sp>
        <p:nvSpPr>
          <p:cNvPr id="44" name="5-Point Star 43"/>
          <p:cNvSpPr/>
          <p:nvPr/>
        </p:nvSpPr>
        <p:spPr bwMode="auto">
          <a:xfrm>
            <a:off x="6971227" y="4128038"/>
            <a:ext cx="405367" cy="36576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b="1" dirty="0">
                <a:solidFill>
                  <a:schemeClr val="bg1"/>
                </a:solidFill>
                <a:latin typeface="Arial" panose="020B0604020202020204" pitchFamily="34" charset="0"/>
                <a:cs typeface="Arial" panose="020B0604020202020204" pitchFamily="34" charset="0"/>
              </a:rPr>
              <a:t>2</a:t>
            </a:r>
          </a:p>
        </p:txBody>
      </p:sp>
      <p:cxnSp>
        <p:nvCxnSpPr>
          <p:cNvPr id="46" name="AutoShape 108"/>
          <p:cNvCxnSpPr>
            <a:cxnSpLocks noChangeShapeType="1"/>
            <a:stCxn id="8" idx="2"/>
          </p:cNvCxnSpPr>
          <p:nvPr/>
        </p:nvCxnSpPr>
        <p:spPr bwMode="auto">
          <a:xfrm flipH="1">
            <a:off x="5541414" y="2250486"/>
            <a:ext cx="1491113" cy="46837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1" name="Line 80"/>
          <p:cNvSpPr>
            <a:spLocks noChangeShapeType="1"/>
          </p:cNvSpPr>
          <p:nvPr/>
        </p:nvSpPr>
        <p:spPr bwMode="auto">
          <a:xfrm flipV="1">
            <a:off x="6718397" y="2667781"/>
            <a:ext cx="549703" cy="1672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defRPr/>
            </a:pPr>
            <a:endParaRPr lang="en-US" sz="1000" dirty="0">
              <a:solidFill>
                <a:srgbClr val="1E4191"/>
              </a:solidFill>
              <a:latin typeface="Arial" panose="020B0604020202020204" pitchFamily="34" charset="0"/>
              <a:cs typeface="Arial" panose="020B0604020202020204" pitchFamily="34" charset="0"/>
            </a:endParaRPr>
          </a:p>
        </p:txBody>
      </p:sp>
      <p:cxnSp>
        <p:nvCxnSpPr>
          <p:cNvPr id="67" name="AutoShape 108"/>
          <p:cNvCxnSpPr>
            <a:cxnSpLocks noChangeShapeType="1"/>
          </p:cNvCxnSpPr>
          <p:nvPr/>
        </p:nvCxnSpPr>
        <p:spPr bwMode="auto">
          <a:xfrm flipH="1" flipV="1">
            <a:off x="8003050" y="3585324"/>
            <a:ext cx="32849" cy="111697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5" name="AutoShape 108"/>
          <p:cNvCxnSpPr>
            <a:cxnSpLocks noChangeShapeType="1"/>
          </p:cNvCxnSpPr>
          <p:nvPr/>
        </p:nvCxnSpPr>
        <p:spPr bwMode="auto">
          <a:xfrm>
            <a:off x="5186366" y="3314901"/>
            <a:ext cx="1092726" cy="106009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6" name="Oval 52">
            <a:extLst>
              <a:ext uri="{FF2B5EF4-FFF2-40B4-BE49-F238E27FC236}">
                <a16:creationId xmlns:a16="http://schemas.microsoft.com/office/drawing/2014/main" id="{47C74EC5-7BF4-4D75-A4CB-12F3B188B874}"/>
              </a:ext>
            </a:extLst>
          </p:cNvPr>
          <p:cNvSpPr>
            <a:spLocks noChangeArrowheads="1"/>
          </p:cNvSpPr>
          <p:nvPr/>
        </p:nvSpPr>
        <p:spPr bwMode="auto">
          <a:xfrm>
            <a:off x="7665260" y="3234357"/>
            <a:ext cx="778980" cy="366682"/>
          </a:xfrm>
          <a:prstGeom prst="rect">
            <a:avLst/>
          </a:prstGeom>
          <a:noFill/>
          <a:ln w="25400">
            <a:solidFill>
              <a:srgbClr val="00B0F0"/>
            </a:solidFill>
            <a:round/>
            <a:headEnd/>
            <a:tailEnd/>
          </a:ln>
          <a:effectLst/>
        </p:spPr>
        <p:txBody>
          <a:bodyPr wrap="none" anchor="ctr" anchorCtr="1"/>
          <a:lstStyle/>
          <a:p>
            <a:pPr algn="ctr">
              <a:spcBef>
                <a:spcPct val="0"/>
              </a:spcBef>
              <a:defRPr/>
            </a:pPr>
            <a:r>
              <a:rPr lang="en-US" sz="1000" dirty="0">
                <a:solidFill>
                  <a:srgbClr val="000000"/>
                </a:solidFill>
                <a:latin typeface="Arial" panose="020B0604020202020204" pitchFamily="34" charset="0"/>
                <a:cs typeface="Arial" panose="020B0604020202020204" pitchFamily="34" charset="0"/>
              </a:rPr>
              <a:t>Dietician</a:t>
            </a:r>
          </a:p>
        </p:txBody>
      </p:sp>
      <p:sp>
        <p:nvSpPr>
          <p:cNvPr id="21" name="Oval 20">
            <a:extLst>
              <a:ext uri="{FF2B5EF4-FFF2-40B4-BE49-F238E27FC236}">
                <a16:creationId xmlns:a16="http://schemas.microsoft.com/office/drawing/2014/main" id="{C8384E78-6E69-DF62-AC11-563E967A9146}"/>
              </a:ext>
            </a:extLst>
          </p:cNvPr>
          <p:cNvSpPr/>
          <p:nvPr/>
        </p:nvSpPr>
        <p:spPr>
          <a:xfrm>
            <a:off x="7186544" y="4635562"/>
            <a:ext cx="1508930" cy="919590"/>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1" name="Oval 30">
            <a:extLst>
              <a:ext uri="{FF2B5EF4-FFF2-40B4-BE49-F238E27FC236}">
                <a16:creationId xmlns:a16="http://schemas.microsoft.com/office/drawing/2014/main" id="{5DF98B77-9192-E011-7C21-72ED9D8B3639}"/>
              </a:ext>
            </a:extLst>
          </p:cNvPr>
          <p:cNvSpPr/>
          <p:nvPr/>
        </p:nvSpPr>
        <p:spPr>
          <a:xfrm>
            <a:off x="4132966" y="3963121"/>
            <a:ext cx="1560911" cy="1354689"/>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3" name="Oval 32">
            <a:extLst>
              <a:ext uri="{FF2B5EF4-FFF2-40B4-BE49-F238E27FC236}">
                <a16:creationId xmlns:a16="http://schemas.microsoft.com/office/drawing/2014/main" id="{60D6DA91-8B8B-AA6D-F205-6BF0BD461C7F}"/>
              </a:ext>
            </a:extLst>
          </p:cNvPr>
          <p:cNvSpPr/>
          <p:nvPr/>
        </p:nvSpPr>
        <p:spPr>
          <a:xfrm>
            <a:off x="8652664" y="3742192"/>
            <a:ext cx="1424752" cy="1108211"/>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 name="Title 1">
            <a:extLst>
              <a:ext uri="{FF2B5EF4-FFF2-40B4-BE49-F238E27FC236}">
                <a16:creationId xmlns:a16="http://schemas.microsoft.com/office/drawing/2014/main" id="{C5D2D958-ACA8-96DA-2558-A43A222003D5}"/>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Influencer map — [Product / Product A] (example)</a:t>
            </a:r>
          </a:p>
        </p:txBody>
      </p:sp>
      <p:pic>
        <p:nvPicPr>
          <p:cNvPr id="6" name="Picture 5" descr="A close up of a sign&#10;&#10;Description automatically generated">
            <a:extLst>
              <a:ext uri="{FF2B5EF4-FFF2-40B4-BE49-F238E27FC236}">
                <a16:creationId xmlns:a16="http://schemas.microsoft.com/office/drawing/2014/main" id="{551F6629-601A-2A0F-BE57-B368FE6540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7" name="Straight Connector 6">
            <a:extLst>
              <a:ext uri="{FF2B5EF4-FFF2-40B4-BE49-F238E27FC236}">
                <a16:creationId xmlns:a16="http://schemas.microsoft.com/office/drawing/2014/main" id="{3208A3BE-4C6E-B968-C28A-88452298E58B}"/>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36" name="Group 35">
            <a:extLst>
              <a:ext uri="{FF2B5EF4-FFF2-40B4-BE49-F238E27FC236}">
                <a16:creationId xmlns:a16="http://schemas.microsoft.com/office/drawing/2014/main" id="{53158649-97E6-8BE1-86C8-E74B6C222D06}"/>
              </a:ext>
            </a:extLst>
          </p:cNvPr>
          <p:cNvGrpSpPr/>
          <p:nvPr/>
        </p:nvGrpSpPr>
        <p:grpSpPr>
          <a:xfrm>
            <a:off x="585221" y="1520922"/>
            <a:ext cx="2165635" cy="2102224"/>
            <a:chOff x="585221" y="1520922"/>
            <a:chExt cx="2165635" cy="2102224"/>
          </a:xfrm>
        </p:grpSpPr>
        <p:sp>
          <p:nvSpPr>
            <p:cNvPr id="47" name="Text Box 3">
              <a:extLst>
                <a:ext uri="{FF2B5EF4-FFF2-40B4-BE49-F238E27FC236}">
                  <a16:creationId xmlns:a16="http://schemas.microsoft.com/office/drawing/2014/main" id="{8781A984-734E-4DED-8D3A-C46753958E2B}"/>
                </a:ext>
              </a:extLst>
            </p:cNvPr>
            <p:cNvSpPr txBox="1">
              <a:spLocks noChangeArrowheads="1"/>
            </p:cNvSpPr>
            <p:nvPr/>
          </p:nvSpPr>
          <p:spPr bwMode="auto">
            <a:xfrm>
              <a:off x="953169" y="2853705"/>
              <a:ext cx="1699707" cy="769441"/>
            </a:xfrm>
            <a:prstGeom prst="rect">
              <a:avLst/>
            </a:prstGeom>
            <a:noFill/>
            <a:ln w="9525">
              <a:noFill/>
              <a:miter lim="800000"/>
              <a:headEnd/>
              <a:tailEnd/>
            </a:ln>
          </p:spPr>
          <p:txBody>
            <a:bodyPr wrap="square">
              <a:spAutoFit/>
            </a:bodyPr>
            <a:lstStyle/>
            <a:p>
              <a:pPr>
                <a:spcBef>
                  <a:spcPct val="50000"/>
                </a:spcBef>
              </a:pPr>
              <a:r>
                <a:rPr lang="en-US" sz="1100" dirty="0">
                  <a:latin typeface="Arial" panose="020B0604020202020204" pitchFamily="34" charset="0"/>
                  <a:cs typeface="Arial" panose="020B0604020202020204" pitchFamily="34" charset="0"/>
                </a:rPr>
                <a:t>Dashed lines show how the influence is either growing or shrinking in the future</a:t>
              </a:r>
            </a:p>
          </p:txBody>
        </p:sp>
        <p:sp>
          <p:nvSpPr>
            <p:cNvPr id="49" name="Text Box 9">
              <a:extLst>
                <a:ext uri="{FF2B5EF4-FFF2-40B4-BE49-F238E27FC236}">
                  <a16:creationId xmlns:a16="http://schemas.microsoft.com/office/drawing/2014/main" id="{233EC30B-9959-45E4-8C69-97AAF52EDB8E}"/>
                </a:ext>
              </a:extLst>
            </p:cNvPr>
            <p:cNvSpPr txBox="1">
              <a:spLocks noChangeArrowheads="1"/>
            </p:cNvSpPr>
            <p:nvPr/>
          </p:nvSpPr>
          <p:spPr bwMode="auto">
            <a:xfrm>
              <a:off x="953169" y="2075479"/>
              <a:ext cx="1797687" cy="600164"/>
            </a:xfrm>
            <a:prstGeom prst="rect">
              <a:avLst/>
            </a:prstGeom>
            <a:noFill/>
            <a:ln w="9525">
              <a:noFill/>
              <a:miter lim="800000"/>
              <a:headEnd/>
              <a:tailEnd/>
            </a:ln>
          </p:spPr>
          <p:txBody>
            <a:bodyPr wrap="square">
              <a:spAutoFit/>
            </a:bodyPr>
            <a:lstStyle/>
            <a:p>
              <a:pPr>
                <a:spcBef>
                  <a:spcPct val="50000"/>
                </a:spcBef>
              </a:pPr>
              <a:r>
                <a:rPr lang="en-US" sz="1100" dirty="0">
                  <a:latin typeface="Arial" panose="020B0604020202020204" pitchFamily="34" charset="0"/>
                  <a:cs typeface="Arial" panose="020B0604020202020204" pitchFamily="34" charset="0"/>
                </a:rPr>
                <a:t>Circle size indicates extent of influence on purchasing decisions</a:t>
              </a:r>
            </a:p>
          </p:txBody>
        </p:sp>
        <p:sp>
          <p:nvSpPr>
            <p:cNvPr id="52" name="Oval 18">
              <a:extLst>
                <a:ext uri="{FF2B5EF4-FFF2-40B4-BE49-F238E27FC236}">
                  <a16:creationId xmlns:a16="http://schemas.microsoft.com/office/drawing/2014/main" id="{708F4336-B9F7-4FF4-A5A5-EFDB1BD38B67}"/>
                </a:ext>
              </a:extLst>
            </p:cNvPr>
            <p:cNvSpPr>
              <a:spLocks noChangeArrowheads="1"/>
            </p:cNvSpPr>
            <p:nvPr/>
          </p:nvSpPr>
          <p:spPr bwMode="auto">
            <a:xfrm>
              <a:off x="585222" y="2948993"/>
              <a:ext cx="307658" cy="252082"/>
            </a:xfrm>
            <a:prstGeom prst="ellipse">
              <a:avLst/>
            </a:prstGeom>
            <a:noFill/>
            <a:ln w="19050">
              <a:solidFill>
                <a:schemeClr val="tx1"/>
              </a:solidFill>
              <a:prstDash val="dash"/>
              <a:round/>
              <a:headEnd/>
              <a:tailEnd/>
            </a:ln>
          </p:spPr>
          <p:txBody>
            <a:bodyPr wrap="none" anchor="ctr"/>
            <a:lstStyle/>
            <a:p>
              <a:pPr algn="ctr"/>
              <a:endParaRPr lang="en-US" sz="1400" dirty="0">
                <a:solidFill>
                  <a:srgbClr val="000000"/>
                </a:solidFill>
                <a:latin typeface="Arial" panose="020B0604020202020204" pitchFamily="34" charset="0"/>
                <a:cs typeface="Arial" panose="020B0604020202020204" pitchFamily="34" charset="0"/>
              </a:endParaRPr>
            </a:p>
          </p:txBody>
        </p:sp>
        <p:sp>
          <p:nvSpPr>
            <p:cNvPr id="55" name="Text Box 9">
              <a:extLst>
                <a:ext uri="{FF2B5EF4-FFF2-40B4-BE49-F238E27FC236}">
                  <a16:creationId xmlns:a16="http://schemas.microsoft.com/office/drawing/2014/main" id="{AFB3F758-0884-403C-B6BE-0A4E3AB184F3}"/>
                </a:ext>
              </a:extLst>
            </p:cNvPr>
            <p:cNvSpPr txBox="1">
              <a:spLocks noChangeArrowheads="1"/>
            </p:cNvSpPr>
            <p:nvPr/>
          </p:nvSpPr>
          <p:spPr bwMode="auto">
            <a:xfrm>
              <a:off x="953169" y="1520922"/>
              <a:ext cx="1797687" cy="261610"/>
            </a:xfrm>
            <a:prstGeom prst="rect">
              <a:avLst/>
            </a:prstGeom>
            <a:noFill/>
            <a:ln w="9525">
              <a:noFill/>
              <a:miter lim="800000"/>
              <a:headEnd/>
              <a:tailEnd/>
            </a:ln>
          </p:spPr>
          <p:txBody>
            <a:bodyPr wrap="square">
              <a:spAutoFit/>
            </a:bodyPr>
            <a:lstStyle/>
            <a:p>
              <a:pPr>
                <a:spcBef>
                  <a:spcPct val="50000"/>
                </a:spcBef>
              </a:pPr>
              <a:r>
                <a:rPr lang="en-US" sz="1100" dirty="0">
                  <a:latin typeface="Arial" panose="020B0604020202020204" pitchFamily="34" charset="0"/>
                  <a:cs typeface="Arial" panose="020B0604020202020204" pitchFamily="34" charset="0"/>
                </a:rPr>
                <a:t>Key leverage point</a:t>
              </a:r>
            </a:p>
          </p:txBody>
        </p:sp>
        <p:sp>
          <p:nvSpPr>
            <p:cNvPr id="35" name="Oval 34">
              <a:extLst>
                <a:ext uri="{FF2B5EF4-FFF2-40B4-BE49-F238E27FC236}">
                  <a16:creationId xmlns:a16="http://schemas.microsoft.com/office/drawing/2014/main" id="{E7BFA7C5-9951-5EFA-8E24-E165D976902B}"/>
                </a:ext>
              </a:extLst>
            </p:cNvPr>
            <p:cNvSpPr/>
            <p:nvPr/>
          </p:nvSpPr>
          <p:spPr>
            <a:xfrm>
              <a:off x="585221" y="2143113"/>
              <a:ext cx="307660" cy="25739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C8ABC49E-81F2-4CD1-2B1C-6031D73A98CD}"/>
              </a:ext>
            </a:extLst>
          </p:cNvPr>
          <p:cNvGrpSpPr/>
          <p:nvPr/>
        </p:nvGrpSpPr>
        <p:grpSpPr>
          <a:xfrm>
            <a:off x="4542196" y="4185837"/>
            <a:ext cx="749808" cy="228600"/>
            <a:chOff x="565006" y="4726118"/>
            <a:chExt cx="749808" cy="228600"/>
          </a:xfrm>
        </p:grpSpPr>
        <p:sp>
          <p:nvSpPr>
            <p:cNvPr id="40" name="Rounded Rectangle 39">
              <a:extLst>
                <a:ext uri="{FF2B5EF4-FFF2-40B4-BE49-F238E27FC236}">
                  <a16:creationId xmlns:a16="http://schemas.microsoft.com/office/drawing/2014/main" id="{480D9EEA-F87C-3177-B4D6-586AC03D9775}"/>
                </a:ext>
              </a:extLst>
            </p:cNvPr>
            <p:cNvSpPr/>
            <p:nvPr/>
          </p:nvSpPr>
          <p:spPr>
            <a:xfrm>
              <a:off x="609152" y="4726118"/>
              <a:ext cx="670060"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7B1ADC49-8956-6C58-CA00-E7CDDEE7A0CE}"/>
                </a:ext>
              </a:extLst>
            </p:cNvPr>
            <p:cNvSpPr txBox="1">
              <a:spLocks noChangeAspect="1"/>
            </p:cNvSpPr>
            <p:nvPr/>
          </p:nvSpPr>
          <p:spPr>
            <a:xfrm>
              <a:off x="565006" y="4741690"/>
              <a:ext cx="749808" cy="178449"/>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Academics</a:t>
              </a:r>
              <a:endParaRPr lang="en-US" sz="800" dirty="0"/>
            </a:p>
          </p:txBody>
        </p:sp>
      </p:grpSp>
      <p:grpSp>
        <p:nvGrpSpPr>
          <p:cNvPr id="59" name="Group 58">
            <a:extLst>
              <a:ext uri="{FF2B5EF4-FFF2-40B4-BE49-F238E27FC236}">
                <a16:creationId xmlns:a16="http://schemas.microsoft.com/office/drawing/2014/main" id="{ED102C37-DCED-2551-2158-26440FC9303B}"/>
              </a:ext>
            </a:extLst>
          </p:cNvPr>
          <p:cNvGrpSpPr/>
          <p:nvPr/>
        </p:nvGrpSpPr>
        <p:grpSpPr>
          <a:xfrm>
            <a:off x="4705568" y="3031628"/>
            <a:ext cx="388163" cy="231015"/>
            <a:chOff x="1116768" y="5876144"/>
            <a:chExt cx="905256" cy="231015"/>
          </a:xfrm>
        </p:grpSpPr>
        <p:sp>
          <p:nvSpPr>
            <p:cNvPr id="60" name="Rounded Rectangle 59">
              <a:extLst>
                <a:ext uri="{FF2B5EF4-FFF2-40B4-BE49-F238E27FC236}">
                  <a16:creationId xmlns:a16="http://schemas.microsoft.com/office/drawing/2014/main" id="{C78942D7-36A9-3539-D43F-60770D9C7DB4}"/>
                </a:ext>
              </a:extLst>
            </p:cNvPr>
            <p:cNvSpPr/>
            <p:nvPr/>
          </p:nvSpPr>
          <p:spPr>
            <a:xfrm>
              <a:off x="1160913" y="5876144"/>
              <a:ext cx="816964"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78EC2214-6333-0B8B-2C55-D9136C4BDEDF}"/>
                </a:ext>
              </a:extLst>
            </p:cNvPr>
            <p:cNvSpPr txBox="1">
              <a:spLocks noChangeAspect="1"/>
            </p:cNvSpPr>
            <p:nvPr/>
          </p:nvSpPr>
          <p:spPr>
            <a:xfrm>
              <a:off x="1116768" y="5891715"/>
              <a:ext cx="905256" cy="215444"/>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FDA</a:t>
              </a:r>
              <a:endParaRPr lang="en-US" sz="800" dirty="0"/>
            </a:p>
          </p:txBody>
        </p:sp>
      </p:grpSp>
      <p:grpSp>
        <p:nvGrpSpPr>
          <p:cNvPr id="65" name="Group 64">
            <a:extLst>
              <a:ext uri="{FF2B5EF4-FFF2-40B4-BE49-F238E27FC236}">
                <a16:creationId xmlns:a16="http://schemas.microsoft.com/office/drawing/2014/main" id="{8C433C8A-781D-F76B-AE3B-EC079287B1DF}"/>
              </a:ext>
            </a:extLst>
          </p:cNvPr>
          <p:cNvGrpSpPr/>
          <p:nvPr/>
        </p:nvGrpSpPr>
        <p:grpSpPr>
          <a:xfrm>
            <a:off x="4597060" y="4885204"/>
            <a:ext cx="640080" cy="228600"/>
            <a:chOff x="639132" y="5700480"/>
            <a:chExt cx="640080" cy="228600"/>
          </a:xfrm>
        </p:grpSpPr>
        <p:sp>
          <p:nvSpPr>
            <p:cNvPr id="66" name="Rounded Rectangle 65">
              <a:extLst>
                <a:ext uri="{FF2B5EF4-FFF2-40B4-BE49-F238E27FC236}">
                  <a16:creationId xmlns:a16="http://schemas.microsoft.com/office/drawing/2014/main" id="{CCE50D83-6685-7CFB-0AA2-F53EB3D72EEF}"/>
                </a:ext>
              </a:extLst>
            </p:cNvPr>
            <p:cNvSpPr/>
            <p:nvPr/>
          </p:nvSpPr>
          <p:spPr>
            <a:xfrm>
              <a:off x="699092" y="5700480"/>
              <a:ext cx="539496"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7BE21F33-EFA8-8CF1-FDE2-DDCF77FD5481}"/>
                </a:ext>
              </a:extLst>
            </p:cNvPr>
            <p:cNvSpPr txBox="1">
              <a:spLocks noChangeAspect="1"/>
            </p:cNvSpPr>
            <p:nvPr/>
          </p:nvSpPr>
          <p:spPr>
            <a:xfrm>
              <a:off x="639132" y="5715342"/>
              <a:ext cx="640080" cy="152334"/>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Societies</a:t>
              </a:r>
              <a:endParaRPr lang="en-US" sz="800" dirty="0"/>
            </a:p>
          </p:txBody>
        </p:sp>
      </p:grpSp>
      <p:cxnSp>
        <p:nvCxnSpPr>
          <p:cNvPr id="99" name="AutoShape 108">
            <a:extLst>
              <a:ext uri="{FF2B5EF4-FFF2-40B4-BE49-F238E27FC236}">
                <a16:creationId xmlns:a16="http://schemas.microsoft.com/office/drawing/2014/main" id="{B6936384-1E37-A6D1-A048-FA9B99FE8044}"/>
              </a:ext>
            </a:extLst>
          </p:cNvPr>
          <p:cNvCxnSpPr>
            <a:cxnSpLocks noChangeShapeType="1"/>
          </p:cNvCxnSpPr>
          <p:nvPr/>
        </p:nvCxnSpPr>
        <p:spPr bwMode="auto">
          <a:xfrm flipH="1" flipV="1">
            <a:off x="5548909" y="2868758"/>
            <a:ext cx="2116351" cy="35941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7" name="AutoShape 108">
            <a:extLst>
              <a:ext uri="{FF2B5EF4-FFF2-40B4-BE49-F238E27FC236}">
                <a16:creationId xmlns:a16="http://schemas.microsoft.com/office/drawing/2014/main" id="{29306FC3-6CDF-7210-F6C3-D1C1E0EB427F}"/>
              </a:ext>
            </a:extLst>
          </p:cNvPr>
          <p:cNvCxnSpPr>
            <a:cxnSpLocks noChangeShapeType="1"/>
          </p:cNvCxnSpPr>
          <p:nvPr/>
        </p:nvCxnSpPr>
        <p:spPr bwMode="auto">
          <a:xfrm flipH="1">
            <a:off x="5661335" y="3604654"/>
            <a:ext cx="1997826" cy="95049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108"/>
          <p:cNvCxnSpPr>
            <a:cxnSpLocks noChangeShapeType="1"/>
            <a:stCxn id="5" idx="2"/>
            <a:endCxn id="43" idx="2"/>
          </p:cNvCxnSpPr>
          <p:nvPr/>
        </p:nvCxnSpPr>
        <p:spPr bwMode="auto">
          <a:xfrm flipH="1" flipV="1">
            <a:off x="6697895" y="4839955"/>
            <a:ext cx="556177" cy="250893"/>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6" name="5-Point Star 125">
            <a:extLst>
              <a:ext uri="{FF2B5EF4-FFF2-40B4-BE49-F238E27FC236}">
                <a16:creationId xmlns:a16="http://schemas.microsoft.com/office/drawing/2014/main" id="{55621452-1190-DA1E-1A43-28C2A20E13BB}"/>
              </a:ext>
            </a:extLst>
          </p:cNvPr>
          <p:cNvSpPr/>
          <p:nvPr/>
        </p:nvSpPr>
        <p:spPr bwMode="auto">
          <a:xfrm>
            <a:off x="6544008" y="3011270"/>
            <a:ext cx="405367" cy="36576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b="1" dirty="0">
                <a:solidFill>
                  <a:schemeClr val="bg1"/>
                </a:solidFill>
                <a:latin typeface="Arial" panose="020B0604020202020204" pitchFamily="34" charset="0"/>
                <a:cs typeface="Arial" panose="020B0604020202020204" pitchFamily="34" charset="0"/>
              </a:rPr>
              <a:t>3</a:t>
            </a:r>
          </a:p>
        </p:txBody>
      </p:sp>
      <p:sp>
        <p:nvSpPr>
          <p:cNvPr id="127" name="5-Point Star 126">
            <a:extLst>
              <a:ext uri="{FF2B5EF4-FFF2-40B4-BE49-F238E27FC236}">
                <a16:creationId xmlns:a16="http://schemas.microsoft.com/office/drawing/2014/main" id="{D366BC6E-B019-5307-064F-1A63509B1FB4}"/>
              </a:ext>
            </a:extLst>
          </p:cNvPr>
          <p:cNvSpPr/>
          <p:nvPr/>
        </p:nvSpPr>
        <p:spPr bwMode="auto">
          <a:xfrm>
            <a:off x="8192926" y="3026260"/>
            <a:ext cx="405367" cy="36576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b="1" dirty="0">
                <a:solidFill>
                  <a:schemeClr val="bg1"/>
                </a:solidFill>
                <a:latin typeface="Arial" panose="020B0604020202020204" pitchFamily="34" charset="0"/>
                <a:cs typeface="Arial" panose="020B0604020202020204" pitchFamily="34" charset="0"/>
              </a:rPr>
              <a:t>1</a:t>
            </a:r>
          </a:p>
        </p:txBody>
      </p:sp>
      <p:sp>
        <p:nvSpPr>
          <p:cNvPr id="128" name="5-Point Star 127">
            <a:extLst>
              <a:ext uri="{FF2B5EF4-FFF2-40B4-BE49-F238E27FC236}">
                <a16:creationId xmlns:a16="http://schemas.microsoft.com/office/drawing/2014/main" id="{882F74D6-0583-7335-96D8-6AA3D46E76E6}"/>
              </a:ext>
            </a:extLst>
          </p:cNvPr>
          <p:cNvSpPr>
            <a:spLocks noChangeAspect="1"/>
          </p:cNvSpPr>
          <p:nvPr/>
        </p:nvSpPr>
        <p:spPr bwMode="auto">
          <a:xfrm>
            <a:off x="586115" y="1515391"/>
            <a:ext cx="304026" cy="27432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335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4" name="AutoShape 108">
            <a:extLst>
              <a:ext uri="{FF2B5EF4-FFF2-40B4-BE49-F238E27FC236}">
                <a16:creationId xmlns:a16="http://schemas.microsoft.com/office/drawing/2014/main" id="{ED2D54BC-440B-725B-A246-174043724DDF}"/>
              </a:ext>
            </a:extLst>
          </p:cNvPr>
          <p:cNvCxnSpPr>
            <a:cxnSpLocks noChangeShapeType="1"/>
            <a:endCxn id="135" idx="3"/>
          </p:cNvCxnSpPr>
          <p:nvPr/>
        </p:nvCxnSpPr>
        <p:spPr bwMode="auto">
          <a:xfrm flipH="1" flipV="1">
            <a:off x="3892234" y="3151872"/>
            <a:ext cx="3708331" cy="22214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8" name="Oval 52">
            <a:extLst>
              <a:ext uri="{FF2B5EF4-FFF2-40B4-BE49-F238E27FC236}">
                <a16:creationId xmlns:a16="http://schemas.microsoft.com/office/drawing/2014/main" id="{9DBD7007-BA8D-B7C9-9B64-2A373056C1A9}"/>
              </a:ext>
            </a:extLst>
          </p:cNvPr>
          <p:cNvSpPr>
            <a:spLocks noChangeArrowheads="1"/>
          </p:cNvSpPr>
          <p:nvPr/>
        </p:nvSpPr>
        <p:spPr bwMode="auto">
          <a:xfrm>
            <a:off x="2952171" y="4975438"/>
            <a:ext cx="940063" cy="548640"/>
          </a:xfrm>
          <a:prstGeom prst="rect">
            <a:avLst/>
          </a:prstGeom>
          <a:noFill/>
          <a:ln w="25400">
            <a:solidFill>
              <a:srgbClr val="00B0F0"/>
            </a:solidFill>
            <a:round/>
            <a:headEnd/>
            <a:tailEnd/>
          </a:ln>
          <a:effectLst/>
        </p:spPr>
        <p:txBody>
          <a:bodyPr wrap="none" anchor="ctr" anchorCtr="1"/>
          <a:lstStyle/>
          <a:p>
            <a:pPr algn="ctr">
              <a:spcBef>
                <a:spcPct val="0"/>
              </a:spcBef>
              <a:defRPr/>
            </a:pPr>
            <a:r>
              <a:rPr lang="en-US" sz="1000" dirty="0">
                <a:latin typeface="Arial" panose="020B0604020202020204" pitchFamily="34" charset="0"/>
                <a:cs typeface="Arial" panose="020B0604020202020204" pitchFamily="34" charset="0"/>
              </a:rPr>
              <a:t>Nursing</a:t>
            </a:r>
          </a:p>
        </p:txBody>
      </p:sp>
      <p:sp>
        <p:nvSpPr>
          <p:cNvPr id="14" name="Title 1">
            <a:extLst>
              <a:ext uri="{FF2B5EF4-FFF2-40B4-BE49-F238E27FC236}">
                <a16:creationId xmlns:a16="http://schemas.microsoft.com/office/drawing/2014/main" id="{DB97FF58-D533-DA09-BDD2-32E5182F4C6C}"/>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Influencer map — [Product / Product B] (example)</a:t>
            </a:r>
          </a:p>
        </p:txBody>
      </p:sp>
      <p:pic>
        <p:nvPicPr>
          <p:cNvPr id="15" name="Picture 14" descr="A close up of a sign&#10;&#10;Description automatically generated">
            <a:extLst>
              <a:ext uri="{FF2B5EF4-FFF2-40B4-BE49-F238E27FC236}">
                <a16:creationId xmlns:a16="http://schemas.microsoft.com/office/drawing/2014/main" id="{65A03DEB-4B95-FD99-54F4-C6A8D9713A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16" name="Straight Connector 15">
            <a:extLst>
              <a:ext uri="{FF2B5EF4-FFF2-40B4-BE49-F238E27FC236}">
                <a16:creationId xmlns:a16="http://schemas.microsoft.com/office/drawing/2014/main" id="{B8286C23-FE8D-BF37-1931-356979E3408A}"/>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22" name="Group 21">
            <a:extLst>
              <a:ext uri="{FF2B5EF4-FFF2-40B4-BE49-F238E27FC236}">
                <a16:creationId xmlns:a16="http://schemas.microsoft.com/office/drawing/2014/main" id="{070B2B4A-63C0-95B4-546C-D5ECB1B4B990}"/>
              </a:ext>
            </a:extLst>
          </p:cNvPr>
          <p:cNvGrpSpPr/>
          <p:nvPr/>
        </p:nvGrpSpPr>
        <p:grpSpPr>
          <a:xfrm>
            <a:off x="585221" y="1520922"/>
            <a:ext cx="2165635" cy="2102224"/>
            <a:chOff x="585221" y="1520922"/>
            <a:chExt cx="2165635" cy="2102224"/>
          </a:xfrm>
        </p:grpSpPr>
        <p:sp>
          <p:nvSpPr>
            <p:cNvPr id="23" name="Text Box 3">
              <a:extLst>
                <a:ext uri="{FF2B5EF4-FFF2-40B4-BE49-F238E27FC236}">
                  <a16:creationId xmlns:a16="http://schemas.microsoft.com/office/drawing/2014/main" id="{38164A56-30AF-2A64-A721-C0A43976FE93}"/>
                </a:ext>
              </a:extLst>
            </p:cNvPr>
            <p:cNvSpPr txBox="1">
              <a:spLocks noChangeArrowheads="1"/>
            </p:cNvSpPr>
            <p:nvPr/>
          </p:nvSpPr>
          <p:spPr bwMode="auto">
            <a:xfrm>
              <a:off x="953169" y="2853705"/>
              <a:ext cx="1699707" cy="769441"/>
            </a:xfrm>
            <a:prstGeom prst="rect">
              <a:avLst/>
            </a:prstGeom>
            <a:noFill/>
            <a:ln w="9525">
              <a:noFill/>
              <a:miter lim="800000"/>
              <a:headEnd/>
              <a:tailEnd/>
            </a:ln>
          </p:spPr>
          <p:txBody>
            <a:bodyPr wrap="square">
              <a:spAutoFit/>
            </a:bodyPr>
            <a:lstStyle/>
            <a:p>
              <a:pPr>
                <a:spcBef>
                  <a:spcPct val="50000"/>
                </a:spcBef>
              </a:pPr>
              <a:r>
                <a:rPr lang="en-US" sz="1100" dirty="0">
                  <a:latin typeface="Arial" panose="020B0604020202020204" pitchFamily="34" charset="0"/>
                  <a:cs typeface="Arial" panose="020B0604020202020204" pitchFamily="34" charset="0"/>
                </a:rPr>
                <a:t>Dashed lines show how the influence is either growing or shrinking in the future</a:t>
              </a:r>
            </a:p>
          </p:txBody>
        </p:sp>
        <p:sp>
          <p:nvSpPr>
            <p:cNvPr id="24" name="Text Box 9">
              <a:extLst>
                <a:ext uri="{FF2B5EF4-FFF2-40B4-BE49-F238E27FC236}">
                  <a16:creationId xmlns:a16="http://schemas.microsoft.com/office/drawing/2014/main" id="{A576B0ED-D59A-17A2-4627-0E65E3045C84}"/>
                </a:ext>
              </a:extLst>
            </p:cNvPr>
            <p:cNvSpPr txBox="1">
              <a:spLocks noChangeArrowheads="1"/>
            </p:cNvSpPr>
            <p:nvPr/>
          </p:nvSpPr>
          <p:spPr bwMode="auto">
            <a:xfrm>
              <a:off x="953169" y="2075479"/>
              <a:ext cx="1797687" cy="600164"/>
            </a:xfrm>
            <a:prstGeom prst="rect">
              <a:avLst/>
            </a:prstGeom>
            <a:noFill/>
            <a:ln w="9525">
              <a:noFill/>
              <a:miter lim="800000"/>
              <a:headEnd/>
              <a:tailEnd/>
            </a:ln>
          </p:spPr>
          <p:txBody>
            <a:bodyPr wrap="square">
              <a:spAutoFit/>
            </a:bodyPr>
            <a:lstStyle/>
            <a:p>
              <a:pPr>
                <a:spcBef>
                  <a:spcPct val="50000"/>
                </a:spcBef>
              </a:pPr>
              <a:r>
                <a:rPr lang="en-US" sz="1100" dirty="0">
                  <a:latin typeface="Arial" panose="020B0604020202020204" pitchFamily="34" charset="0"/>
                  <a:cs typeface="Arial" panose="020B0604020202020204" pitchFamily="34" charset="0"/>
                </a:rPr>
                <a:t>Circle size indicates extent of influence on purchasing decisions</a:t>
              </a:r>
            </a:p>
          </p:txBody>
        </p:sp>
        <p:sp>
          <p:nvSpPr>
            <p:cNvPr id="25" name="Oval 18">
              <a:extLst>
                <a:ext uri="{FF2B5EF4-FFF2-40B4-BE49-F238E27FC236}">
                  <a16:creationId xmlns:a16="http://schemas.microsoft.com/office/drawing/2014/main" id="{B43D6B0E-DDF3-0BB7-811A-CDC9CDD0C45B}"/>
                </a:ext>
              </a:extLst>
            </p:cNvPr>
            <p:cNvSpPr>
              <a:spLocks noChangeArrowheads="1"/>
            </p:cNvSpPr>
            <p:nvPr/>
          </p:nvSpPr>
          <p:spPr bwMode="auto">
            <a:xfrm>
              <a:off x="585222" y="2948993"/>
              <a:ext cx="307658" cy="252082"/>
            </a:xfrm>
            <a:prstGeom prst="ellipse">
              <a:avLst/>
            </a:prstGeom>
            <a:noFill/>
            <a:ln w="19050">
              <a:solidFill>
                <a:schemeClr val="tx1"/>
              </a:solidFill>
              <a:prstDash val="dash"/>
              <a:round/>
              <a:headEnd/>
              <a:tailEnd/>
            </a:ln>
          </p:spPr>
          <p:txBody>
            <a:bodyPr wrap="none" anchor="ctr"/>
            <a:lstStyle/>
            <a:p>
              <a:pPr algn="ctr"/>
              <a:endParaRPr lang="en-US" sz="1400" dirty="0">
                <a:solidFill>
                  <a:srgbClr val="000000"/>
                </a:solidFill>
                <a:latin typeface="Arial" panose="020B0604020202020204" pitchFamily="34" charset="0"/>
                <a:cs typeface="Arial" panose="020B0604020202020204" pitchFamily="34" charset="0"/>
              </a:endParaRPr>
            </a:p>
          </p:txBody>
        </p:sp>
        <p:sp>
          <p:nvSpPr>
            <p:cNvPr id="34" name="Text Box 9">
              <a:extLst>
                <a:ext uri="{FF2B5EF4-FFF2-40B4-BE49-F238E27FC236}">
                  <a16:creationId xmlns:a16="http://schemas.microsoft.com/office/drawing/2014/main" id="{74252664-9DDC-DEC6-2FD4-C29BDF750593}"/>
                </a:ext>
              </a:extLst>
            </p:cNvPr>
            <p:cNvSpPr txBox="1">
              <a:spLocks noChangeArrowheads="1"/>
            </p:cNvSpPr>
            <p:nvPr/>
          </p:nvSpPr>
          <p:spPr bwMode="auto">
            <a:xfrm>
              <a:off x="953169" y="1520922"/>
              <a:ext cx="1797687" cy="261610"/>
            </a:xfrm>
            <a:prstGeom prst="rect">
              <a:avLst/>
            </a:prstGeom>
            <a:noFill/>
            <a:ln w="9525">
              <a:noFill/>
              <a:miter lim="800000"/>
              <a:headEnd/>
              <a:tailEnd/>
            </a:ln>
          </p:spPr>
          <p:txBody>
            <a:bodyPr wrap="square">
              <a:spAutoFit/>
            </a:bodyPr>
            <a:lstStyle/>
            <a:p>
              <a:pPr>
                <a:spcBef>
                  <a:spcPct val="50000"/>
                </a:spcBef>
              </a:pPr>
              <a:r>
                <a:rPr lang="en-US" sz="1100" dirty="0">
                  <a:latin typeface="Arial" panose="020B0604020202020204" pitchFamily="34" charset="0"/>
                  <a:cs typeface="Arial" panose="020B0604020202020204" pitchFamily="34" charset="0"/>
                </a:rPr>
                <a:t>Key leverage point</a:t>
              </a:r>
            </a:p>
          </p:txBody>
        </p:sp>
        <p:sp>
          <p:nvSpPr>
            <p:cNvPr id="36" name="Oval 35">
              <a:extLst>
                <a:ext uri="{FF2B5EF4-FFF2-40B4-BE49-F238E27FC236}">
                  <a16:creationId xmlns:a16="http://schemas.microsoft.com/office/drawing/2014/main" id="{F4DDBA73-A237-74FE-EBAA-0A7669A436A9}"/>
                </a:ext>
              </a:extLst>
            </p:cNvPr>
            <p:cNvSpPr/>
            <p:nvPr/>
          </p:nvSpPr>
          <p:spPr>
            <a:xfrm>
              <a:off x="585221" y="2143113"/>
              <a:ext cx="307660" cy="25739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Oval 52">
            <a:extLst>
              <a:ext uri="{FF2B5EF4-FFF2-40B4-BE49-F238E27FC236}">
                <a16:creationId xmlns:a16="http://schemas.microsoft.com/office/drawing/2014/main" id="{E7C9A063-41AB-3C96-D721-9C17A8DF6BA7}"/>
              </a:ext>
            </a:extLst>
          </p:cNvPr>
          <p:cNvSpPr>
            <a:spLocks noChangeArrowheads="1"/>
          </p:cNvSpPr>
          <p:nvPr/>
        </p:nvSpPr>
        <p:spPr bwMode="auto">
          <a:xfrm>
            <a:off x="2952171" y="4071900"/>
            <a:ext cx="940063" cy="548640"/>
          </a:xfrm>
          <a:prstGeom prst="rect">
            <a:avLst/>
          </a:prstGeom>
          <a:noFill/>
          <a:ln w="25400">
            <a:solidFill>
              <a:srgbClr val="00B0F0"/>
            </a:solidFill>
            <a:round/>
            <a:headEnd/>
            <a:tailEnd/>
          </a:ln>
          <a:effectLst/>
        </p:spPr>
        <p:txBody>
          <a:bodyPr wrap="none" anchor="ctr" anchorCtr="1"/>
          <a:lstStyle/>
          <a:p>
            <a:pPr algn="ctr">
              <a:spcBef>
                <a:spcPct val="0"/>
              </a:spcBef>
              <a:defRPr/>
            </a:pPr>
            <a:r>
              <a:rPr lang="en-US" sz="1000" dirty="0">
                <a:latin typeface="Arial" panose="020B0604020202020204" pitchFamily="34" charset="0"/>
                <a:cs typeface="Arial" panose="020B0604020202020204" pitchFamily="34" charset="0"/>
              </a:rPr>
              <a:t>Materials </a:t>
            </a:r>
          </a:p>
          <a:p>
            <a:pPr algn="ctr">
              <a:spcBef>
                <a:spcPct val="0"/>
              </a:spcBef>
              <a:defRPr/>
            </a:pPr>
            <a:r>
              <a:rPr lang="en-US" sz="1000" dirty="0">
                <a:latin typeface="Arial" panose="020B0604020202020204" pitchFamily="34" charset="0"/>
                <a:cs typeface="Arial" panose="020B0604020202020204" pitchFamily="34" charset="0"/>
              </a:rPr>
              <a:t>Management</a:t>
            </a:r>
          </a:p>
        </p:txBody>
      </p:sp>
      <p:sp>
        <p:nvSpPr>
          <p:cNvPr id="58" name="Oval 57">
            <a:extLst>
              <a:ext uri="{FF2B5EF4-FFF2-40B4-BE49-F238E27FC236}">
                <a16:creationId xmlns:a16="http://schemas.microsoft.com/office/drawing/2014/main" id="{33674E00-6800-80BC-B89E-AF5351C4F960}"/>
              </a:ext>
            </a:extLst>
          </p:cNvPr>
          <p:cNvSpPr>
            <a:spLocks noChangeAspect="1"/>
          </p:cNvSpPr>
          <p:nvPr/>
        </p:nvSpPr>
        <p:spPr>
          <a:xfrm>
            <a:off x="7338084" y="3605695"/>
            <a:ext cx="1770417" cy="1280160"/>
          </a:xfrm>
          <a:prstGeom prst="ellipse">
            <a:avLst/>
          </a:prstGeom>
          <a:solidFill>
            <a:srgbClr val="9C54E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73541C43-BC72-F594-CB0D-9C398046AD7B}"/>
              </a:ext>
            </a:extLst>
          </p:cNvPr>
          <p:cNvSpPr txBox="1"/>
          <p:nvPr/>
        </p:nvSpPr>
        <p:spPr>
          <a:xfrm>
            <a:off x="7173715" y="4005376"/>
            <a:ext cx="2052799" cy="276999"/>
          </a:xfrm>
          <a:prstGeom prst="rect">
            <a:avLst/>
          </a:prstGeom>
          <a:noFill/>
        </p:spPr>
        <p:txBody>
          <a:bodyPr wrap="square" lIns="91440" tIns="45720" rIns="91440" bIns="45720" rtlCol="0" anchor="t">
            <a:spAutoFit/>
          </a:bodyPr>
          <a:lstStyle/>
          <a:p>
            <a:pPr algn="ctr"/>
            <a:r>
              <a:rPr lang="en-US" sz="1200" b="1" dirty="0">
                <a:solidFill>
                  <a:schemeClr val="bg1"/>
                </a:solidFill>
                <a:latin typeface="Arial"/>
                <a:cs typeface="Arial"/>
              </a:rPr>
              <a:t>Key opinion leaders</a:t>
            </a:r>
            <a:endParaRPr lang="en-US" sz="1200" b="1" dirty="0">
              <a:solidFill>
                <a:schemeClr val="bg1"/>
              </a:solidFill>
              <a:latin typeface="Arial" panose="020B0604020202020204" pitchFamily="34" charset="0"/>
              <a:cs typeface="Arial" panose="020B0604020202020204" pitchFamily="34" charset="0"/>
            </a:endParaRPr>
          </a:p>
        </p:txBody>
      </p:sp>
      <p:sp>
        <p:nvSpPr>
          <p:cNvPr id="65" name="Oval 64">
            <a:extLst>
              <a:ext uri="{FF2B5EF4-FFF2-40B4-BE49-F238E27FC236}">
                <a16:creationId xmlns:a16="http://schemas.microsoft.com/office/drawing/2014/main" id="{0FD789AB-1FCE-2BD2-807B-2AC84DF3E720}"/>
              </a:ext>
            </a:extLst>
          </p:cNvPr>
          <p:cNvSpPr/>
          <p:nvPr/>
        </p:nvSpPr>
        <p:spPr>
          <a:xfrm>
            <a:off x="7577086" y="5086309"/>
            <a:ext cx="1356563" cy="1100027"/>
          </a:xfrm>
          <a:prstGeom prst="ellipse">
            <a:avLst/>
          </a:prstGeom>
          <a:solidFill>
            <a:srgbClr val="9C54E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66" name="TextBox 65">
            <a:extLst>
              <a:ext uri="{FF2B5EF4-FFF2-40B4-BE49-F238E27FC236}">
                <a16:creationId xmlns:a16="http://schemas.microsoft.com/office/drawing/2014/main" id="{FFC7F3DF-5CC0-E867-9D34-208ACFE94124}"/>
              </a:ext>
            </a:extLst>
          </p:cNvPr>
          <p:cNvSpPr txBox="1"/>
          <p:nvPr/>
        </p:nvSpPr>
        <p:spPr>
          <a:xfrm>
            <a:off x="7898647" y="5478788"/>
            <a:ext cx="713440"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GPOs</a:t>
            </a:r>
          </a:p>
        </p:txBody>
      </p:sp>
      <p:sp>
        <p:nvSpPr>
          <p:cNvPr id="70" name="Oval 69">
            <a:extLst>
              <a:ext uri="{FF2B5EF4-FFF2-40B4-BE49-F238E27FC236}">
                <a16:creationId xmlns:a16="http://schemas.microsoft.com/office/drawing/2014/main" id="{82B5BC79-243F-BCC7-2B08-6E797E36782E}"/>
              </a:ext>
            </a:extLst>
          </p:cNvPr>
          <p:cNvSpPr/>
          <p:nvPr/>
        </p:nvSpPr>
        <p:spPr>
          <a:xfrm>
            <a:off x="9628006" y="2371571"/>
            <a:ext cx="1631537" cy="1290252"/>
          </a:xfrm>
          <a:prstGeom prst="ellipse">
            <a:avLst/>
          </a:prstGeom>
          <a:solidFill>
            <a:srgbClr val="9C54E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73" name="TextBox 72">
            <a:extLst>
              <a:ext uri="{FF2B5EF4-FFF2-40B4-BE49-F238E27FC236}">
                <a16:creationId xmlns:a16="http://schemas.microsoft.com/office/drawing/2014/main" id="{516F050D-8B06-7457-7749-A26B915467BC}"/>
              </a:ext>
            </a:extLst>
          </p:cNvPr>
          <p:cNvSpPr txBox="1"/>
          <p:nvPr/>
        </p:nvSpPr>
        <p:spPr>
          <a:xfrm>
            <a:off x="9684583" y="2631879"/>
            <a:ext cx="1518383" cy="461665"/>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Government &amp; Regulatory</a:t>
            </a:r>
          </a:p>
        </p:txBody>
      </p:sp>
      <p:grpSp>
        <p:nvGrpSpPr>
          <p:cNvPr id="74" name="Group 73">
            <a:extLst>
              <a:ext uri="{FF2B5EF4-FFF2-40B4-BE49-F238E27FC236}">
                <a16:creationId xmlns:a16="http://schemas.microsoft.com/office/drawing/2014/main" id="{B5A4E2EF-15DB-F134-671D-D1EBB77F1779}"/>
              </a:ext>
            </a:extLst>
          </p:cNvPr>
          <p:cNvGrpSpPr/>
          <p:nvPr/>
        </p:nvGrpSpPr>
        <p:grpSpPr>
          <a:xfrm>
            <a:off x="7388853" y="1996286"/>
            <a:ext cx="1749421" cy="1414179"/>
            <a:chOff x="4681067" y="1147255"/>
            <a:chExt cx="1356563" cy="1100027"/>
          </a:xfrm>
          <a:solidFill>
            <a:srgbClr val="00B0F0"/>
          </a:solidFill>
        </p:grpSpPr>
        <p:sp>
          <p:nvSpPr>
            <p:cNvPr id="75" name="Oval 74">
              <a:extLst>
                <a:ext uri="{FF2B5EF4-FFF2-40B4-BE49-F238E27FC236}">
                  <a16:creationId xmlns:a16="http://schemas.microsoft.com/office/drawing/2014/main" id="{31C6DE5A-4B9F-1A5A-3778-C57421B26456}"/>
                </a:ext>
              </a:extLst>
            </p:cNvPr>
            <p:cNvSpPr/>
            <p:nvPr/>
          </p:nvSpPr>
          <p:spPr>
            <a:xfrm>
              <a:off x="4681067" y="1147255"/>
              <a:ext cx="1356563" cy="1100027"/>
            </a:xfrm>
            <a:prstGeom prst="ellipse">
              <a:avLst/>
            </a:prstGeom>
            <a:solidFill>
              <a:srgbClr val="9C54E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76" name="TextBox 75">
              <a:extLst>
                <a:ext uri="{FF2B5EF4-FFF2-40B4-BE49-F238E27FC236}">
                  <a16:creationId xmlns:a16="http://schemas.microsoft.com/office/drawing/2014/main" id="{7BF4E86C-E0E6-FF2D-6A05-68418EC916A6}"/>
                </a:ext>
              </a:extLst>
            </p:cNvPr>
            <p:cNvSpPr txBox="1"/>
            <p:nvPr/>
          </p:nvSpPr>
          <p:spPr>
            <a:xfrm>
              <a:off x="4891444" y="1553407"/>
              <a:ext cx="975426" cy="215465"/>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Manufacturer</a:t>
              </a:r>
            </a:p>
          </p:txBody>
        </p:sp>
      </p:grpSp>
      <p:sp>
        <p:nvSpPr>
          <p:cNvPr id="78" name="Oval 77">
            <a:extLst>
              <a:ext uri="{FF2B5EF4-FFF2-40B4-BE49-F238E27FC236}">
                <a16:creationId xmlns:a16="http://schemas.microsoft.com/office/drawing/2014/main" id="{196B2502-0C50-6673-5C91-DE4180373394}"/>
              </a:ext>
            </a:extLst>
          </p:cNvPr>
          <p:cNvSpPr/>
          <p:nvPr/>
        </p:nvSpPr>
        <p:spPr>
          <a:xfrm>
            <a:off x="9453553" y="4144655"/>
            <a:ext cx="1294471" cy="903693"/>
          </a:xfrm>
          <a:prstGeom prst="ellipse">
            <a:avLst/>
          </a:prstGeom>
          <a:solidFill>
            <a:srgbClr val="9C54E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79" name="TextBox 78">
            <a:extLst>
              <a:ext uri="{FF2B5EF4-FFF2-40B4-BE49-F238E27FC236}">
                <a16:creationId xmlns:a16="http://schemas.microsoft.com/office/drawing/2014/main" id="{B7E318D5-5A45-BA8C-E6D0-2B08AB56823B}"/>
              </a:ext>
            </a:extLst>
          </p:cNvPr>
          <p:cNvSpPr txBox="1"/>
          <p:nvPr/>
        </p:nvSpPr>
        <p:spPr>
          <a:xfrm>
            <a:off x="9569779" y="4368221"/>
            <a:ext cx="1062018" cy="461665"/>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Patient / </a:t>
            </a:r>
          </a:p>
          <a:p>
            <a:pPr algn="ctr"/>
            <a:r>
              <a:rPr lang="en-US" sz="1200" b="1" dirty="0">
                <a:solidFill>
                  <a:schemeClr val="bg1"/>
                </a:solidFill>
                <a:latin typeface="Arial" panose="020B0604020202020204" pitchFamily="34" charset="0"/>
                <a:cs typeface="Arial" panose="020B0604020202020204" pitchFamily="34" charset="0"/>
              </a:rPr>
              <a:t>Community</a:t>
            </a:r>
          </a:p>
        </p:txBody>
      </p:sp>
      <p:cxnSp>
        <p:nvCxnSpPr>
          <p:cNvPr id="80" name="AutoShape 108">
            <a:extLst>
              <a:ext uri="{FF2B5EF4-FFF2-40B4-BE49-F238E27FC236}">
                <a16:creationId xmlns:a16="http://schemas.microsoft.com/office/drawing/2014/main" id="{2EDEBAE3-0271-D303-745F-BFBC6DE4A6FF}"/>
              </a:ext>
            </a:extLst>
          </p:cNvPr>
          <p:cNvCxnSpPr>
            <a:cxnSpLocks noChangeShapeType="1"/>
          </p:cNvCxnSpPr>
          <p:nvPr/>
        </p:nvCxnSpPr>
        <p:spPr bwMode="auto">
          <a:xfrm flipH="1" flipV="1">
            <a:off x="9119295" y="2605854"/>
            <a:ext cx="585793" cy="23127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1" name="AutoShape 108">
            <a:extLst>
              <a:ext uri="{FF2B5EF4-FFF2-40B4-BE49-F238E27FC236}">
                <a16:creationId xmlns:a16="http://schemas.microsoft.com/office/drawing/2014/main" id="{BB2E7175-F8C6-BBC0-650B-A53E0FF6B38E}"/>
              </a:ext>
            </a:extLst>
          </p:cNvPr>
          <p:cNvCxnSpPr>
            <a:cxnSpLocks noChangeShapeType="1"/>
          </p:cNvCxnSpPr>
          <p:nvPr/>
        </p:nvCxnSpPr>
        <p:spPr bwMode="auto">
          <a:xfrm flipH="1">
            <a:off x="8786429" y="2661335"/>
            <a:ext cx="372209" cy="1076513"/>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0" name="AutoShape 108">
            <a:extLst>
              <a:ext uri="{FF2B5EF4-FFF2-40B4-BE49-F238E27FC236}">
                <a16:creationId xmlns:a16="http://schemas.microsoft.com/office/drawing/2014/main" id="{C2E214DF-70B8-8B41-7BA6-D30C6169A21D}"/>
              </a:ext>
            </a:extLst>
          </p:cNvPr>
          <p:cNvCxnSpPr>
            <a:cxnSpLocks noChangeShapeType="1"/>
            <a:endCxn id="135" idx="3"/>
          </p:cNvCxnSpPr>
          <p:nvPr/>
        </p:nvCxnSpPr>
        <p:spPr bwMode="auto">
          <a:xfrm flipH="1">
            <a:off x="3892234" y="2633198"/>
            <a:ext cx="3497591" cy="518674"/>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1" name="AutoShape 108">
            <a:extLst>
              <a:ext uri="{FF2B5EF4-FFF2-40B4-BE49-F238E27FC236}">
                <a16:creationId xmlns:a16="http://schemas.microsoft.com/office/drawing/2014/main" id="{403FA23A-CA2C-1BBC-2B9E-F768A0A58D94}"/>
              </a:ext>
            </a:extLst>
          </p:cNvPr>
          <p:cNvCxnSpPr>
            <a:cxnSpLocks noChangeShapeType="1"/>
            <a:endCxn id="46" idx="3"/>
          </p:cNvCxnSpPr>
          <p:nvPr/>
        </p:nvCxnSpPr>
        <p:spPr bwMode="auto">
          <a:xfrm flipH="1">
            <a:off x="3892234" y="2525179"/>
            <a:ext cx="3517688" cy="1821041"/>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3" name="AutoShape 108">
            <a:extLst>
              <a:ext uri="{FF2B5EF4-FFF2-40B4-BE49-F238E27FC236}">
                <a16:creationId xmlns:a16="http://schemas.microsoft.com/office/drawing/2014/main" id="{FA3743F1-2011-B94D-53A6-8D2ECAAD9986}"/>
              </a:ext>
            </a:extLst>
          </p:cNvPr>
          <p:cNvCxnSpPr>
            <a:cxnSpLocks noChangeShapeType="1"/>
            <a:endCxn id="138" idx="3"/>
          </p:cNvCxnSpPr>
          <p:nvPr/>
        </p:nvCxnSpPr>
        <p:spPr bwMode="auto">
          <a:xfrm flipH="1">
            <a:off x="3892234" y="3308662"/>
            <a:ext cx="3872850" cy="1941096"/>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7" name="AutoShape 108">
            <a:extLst>
              <a:ext uri="{FF2B5EF4-FFF2-40B4-BE49-F238E27FC236}">
                <a16:creationId xmlns:a16="http://schemas.microsoft.com/office/drawing/2014/main" id="{738CA7D3-9372-6EE7-92E2-AB66CB0C4031}"/>
              </a:ext>
            </a:extLst>
          </p:cNvPr>
          <p:cNvCxnSpPr>
            <a:cxnSpLocks noChangeShapeType="1"/>
            <a:stCxn id="116" idx="1"/>
            <a:endCxn id="46" idx="3"/>
          </p:cNvCxnSpPr>
          <p:nvPr/>
        </p:nvCxnSpPr>
        <p:spPr bwMode="auto">
          <a:xfrm flipH="1">
            <a:off x="3892234" y="3952865"/>
            <a:ext cx="1279960" cy="39335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0" name="AutoShape 108">
            <a:extLst>
              <a:ext uri="{FF2B5EF4-FFF2-40B4-BE49-F238E27FC236}">
                <a16:creationId xmlns:a16="http://schemas.microsoft.com/office/drawing/2014/main" id="{A82CEC48-D971-0071-4C8C-AE9750AC830B}"/>
              </a:ext>
            </a:extLst>
          </p:cNvPr>
          <p:cNvCxnSpPr>
            <a:cxnSpLocks noChangeShapeType="1"/>
            <a:stCxn id="116" idx="3"/>
          </p:cNvCxnSpPr>
          <p:nvPr/>
        </p:nvCxnSpPr>
        <p:spPr bwMode="auto">
          <a:xfrm flipV="1">
            <a:off x="6059030" y="3103459"/>
            <a:ext cx="1547617" cy="849406"/>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1" name="AutoShape 108">
            <a:extLst>
              <a:ext uri="{FF2B5EF4-FFF2-40B4-BE49-F238E27FC236}">
                <a16:creationId xmlns:a16="http://schemas.microsoft.com/office/drawing/2014/main" id="{4FD6E713-B44F-C371-07CD-E69BA94B2FAB}"/>
              </a:ext>
            </a:extLst>
          </p:cNvPr>
          <p:cNvCxnSpPr>
            <a:cxnSpLocks noChangeShapeType="1"/>
            <a:endCxn id="70" idx="4"/>
          </p:cNvCxnSpPr>
          <p:nvPr/>
        </p:nvCxnSpPr>
        <p:spPr bwMode="auto">
          <a:xfrm flipV="1">
            <a:off x="10241280" y="3661823"/>
            <a:ext cx="202495" cy="508231"/>
          </a:xfrm>
          <a:prstGeom prst="straightConnector1">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2" name="AutoShape 108">
            <a:extLst>
              <a:ext uri="{FF2B5EF4-FFF2-40B4-BE49-F238E27FC236}">
                <a16:creationId xmlns:a16="http://schemas.microsoft.com/office/drawing/2014/main" id="{BD7F7ADC-8FA9-090A-87AF-2C7395717617}"/>
              </a:ext>
            </a:extLst>
          </p:cNvPr>
          <p:cNvCxnSpPr>
            <a:cxnSpLocks noChangeShapeType="1"/>
          </p:cNvCxnSpPr>
          <p:nvPr/>
        </p:nvCxnSpPr>
        <p:spPr bwMode="auto">
          <a:xfrm flipH="1">
            <a:off x="3892234" y="4357205"/>
            <a:ext cx="3607217" cy="86420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3" name="AutoShape 108">
            <a:extLst>
              <a:ext uri="{FF2B5EF4-FFF2-40B4-BE49-F238E27FC236}">
                <a16:creationId xmlns:a16="http://schemas.microsoft.com/office/drawing/2014/main" id="{1D559857-A913-B75A-543B-79B8127FC7A9}"/>
              </a:ext>
            </a:extLst>
          </p:cNvPr>
          <p:cNvCxnSpPr>
            <a:cxnSpLocks noChangeShapeType="1"/>
            <a:endCxn id="46" idx="3"/>
          </p:cNvCxnSpPr>
          <p:nvPr/>
        </p:nvCxnSpPr>
        <p:spPr bwMode="auto">
          <a:xfrm flipH="1">
            <a:off x="3892234" y="4240718"/>
            <a:ext cx="3560826" cy="105502"/>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5" name="AutoShape 108">
            <a:extLst>
              <a:ext uri="{FF2B5EF4-FFF2-40B4-BE49-F238E27FC236}">
                <a16:creationId xmlns:a16="http://schemas.microsoft.com/office/drawing/2014/main" id="{55293EF0-11B6-F4C3-3810-78D07BDEE867}"/>
              </a:ext>
            </a:extLst>
          </p:cNvPr>
          <p:cNvCxnSpPr>
            <a:cxnSpLocks noChangeShapeType="1"/>
            <a:endCxn id="135" idx="3"/>
          </p:cNvCxnSpPr>
          <p:nvPr/>
        </p:nvCxnSpPr>
        <p:spPr bwMode="auto">
          <a:xfrm flipH="1" flipV="1">
            <a:off x="3892234" y="3151872"/>
            <a:ext cx="3656845" cy="69061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7" name="AutoShape 108">
            <a:extLst>
              <a:ext uri="{FF2B5EF4-FFF2-40B4-BE49-F238E27FC236}">
                <a16:creationId xmlns:a16="http://schemas.microsoft.com/office/drawing/2014/main" id="{A91E779C-8336-18B8-F1E8-E9B298442750}"/>
              </a:ext>
            </a:extLst>
          </p:cNvPr>
          <p:cNvCxnSpPr>
            <a:cxnSpLocks noChangeShapeType="1"/>
          </p:cNvCxnSpPr>
          <p:nvPr/>
        </p:nvCxnSpPr>
        <p:spPr bwMode="auto">
          <a:xfrm flipH="1">
            <a:off x="3879326" y="4693937"/>
            <a:ext cx="5724127" cy="5089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8" name="AutoShape 108">
            <a:extLst>
              <a:ext uri="{FF2B5EF4-FFF2-40B4-BE49-F238E27FC236}">
                <a16:creationId xmlns:a16="http://schemas.microsoft.com/office/drawing/2014/main" id="{B258847B-93E3-46D5-4792-82C5B9DF25EB}"/>
              </a:ext>
            </a:extLst>
          </p:cNvPr>
          <p:cNvCxnSpPr>
            <a:cxnSpLocks noChangeShapeType="1"/>
            <a:endCxn id="46" idx="3"/>
          </p:cNvCxnSpPr>
          <p:nvPr/>
        </p:nvCxnSpPr>
        <p:spPr bwMode="auto">
          <a:xfrm flipH="1" flipV="1">
            <a:off x="3892234" y="4346220"/>
            <a:ext cx="5555355" cy="27684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9" name="AutoShape 108">
            <a:extLst>
              <a:ext uri="{FF2B5EF4-FFF2-40B4-BE49-F238E27FC236}">
                <a16:creationId xmlns:a16="http://schemas.microsoft.com/office/drawing/2014/main" id="{04491F0F-02F8-6594-D9D6-2CBB317CAF94}"/>
              </a:ext>
            </a:extLst>
          </p:cNvPr>
          <p:cNvCxnSpPr>
            <a:cxnSpLocks noChangeShapeType="1"/>
            <a:stCxn id="78" idx="0"/>
            <a:endCxn id="135" idx="3"/>
          </p:cNvCxnSpPr>
          <p:nvPr/>
        </p:nvCxnSpPr>
        <p:spPr bwMode="auto">
          <a:xfrm flipH="1" flipV="1">
            <a:off x="3892234" y="3151872"/>
            <a:ext cx="6208555" cy="992783"/>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1" name="AutoShape 108">
            <a:extLst>
              <a:ext uri="{FF2B5EF4-FFF2-40B4-BE49-F238E27FC236}">
                <a16:creationId xmlns:a16="http://schemas.microsoft.com/office/drawing/2014/main" id="{7903EECC-4151-D768-A28A-F7D76BF37057}"/>
              </a:ext>
            </a:extLst>
          </p:cNvPr>
          <p:cNvCxnSpPr>
            <a:cxnSpLocks noChangeShapeType="1"/>
            <a:stCxn id="133" idx="2"/>
          </p:cNvCxnSpPr>
          <p:nvPr/>
        </p:nvCxnSpPr>
        <p:spPr bwMode="auto">
          <a:xfrm flipH="1" flipV="1">
            <a:off x="3904938" y="5209082"/>
            <a:ext cx="3588780" cy="420809"/>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3" name="AutoShape 108">
            <a:extLst>
              <a:ext uri="{FF2B5EF4-FFF2-40B4-BE49-F238E27FC236}">
                <a16:creationId xmlns:a16="http://schemas.microsoft.com/office/drawing/2014/main" id="{82DC2F62-DF63-8551-9CDD-E7EFD5FAB93E}"/>
              </a:ext>
            </a:extLst>
          </p:cNvPr>
          <p:cNvCxnSpPr>
            <a:cxnSpLocks noChangeShapeType="1"/>
            <a:endCxn id="46" idx="3"/>
          </p:cNvCxnSpPr>
          <p:nvPr/>
        </p:nvCxnSpPr>
        <p:spPr bwMode="auto">
          <a:xfrm flipH="1" flipV="1">
            <a:off x="3892234" y="4346220"/>
            <a:ext cx="3631477" cy="110529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16" name="Oval 52">
            <a:extLst>
              <a:ext uri="{FF2B5EF4-FFF2-40B4-BE49-F238E27FC236}">
                <a16:creationId xmlns:a16="http://schemas.microsoft.com/office/drawing/2014/main" id="{3C4AA62A-7D6E-BC5A-3921-726D879F0338}"/>
              </a:ext>
            </a:extLst>
          </p:cNvPr>
          <p:cNvSpPr>
            <a:spLocks noChangeArrowheads="1"/>
          </p:cNvSpPr>
          <p:nvPr/>
        </p:nvSpPr>
        <p:spPr bwMode="auto">
          <a:xfrm>
            <a:off x="5172194" y="3676434"/>
            <a:ext cx="886836" cy="552861"/>
          </a:xfrm>
          <a:prstGeom prst="rect">
            <a:avLst/>
          </a:prstGeom>
          <a:solidFill>
            <a:schemeClr val="bg1"/>
          </a:solidFill>
          <a:ln w="25400">
            <a:solidFill>
              <a:srgbClr val="00B0F0"/>
            </a:solidFill>
            <a:round/>
            <a:headEnd/>
            <a:tailEnd/>
          </a:ln>
          <a:effectLst/>
        </p:spPr>
        <p:txBody>
          <a:bodyPr wrap="none" anchor="ctr" anchorCtr="1"/>
          <a:lstStyle/>
          <a:p>
            <a:pPr algn="ctr">
              <a:spcBef>
                <a:spcPct val="0"/>
              </a:spcBef>
              <a:defRPr/>
            </a:pPr>
            <a:r>
              <a:rPr lang="en-US" sz="1000" dirty="0">
                <a:solidFill>
                  <a:srgbClr val="000000"/>
                </a:solidFill>
                <a:latin typeface="Arial" panose="020B0604020202020204" pitchFamily="34" charset="0"/>
                <a:cs typeface="Arial" panose="020B0604020202020204" pitchFamily="34" charset="0"/>
              </a:rPr>
              <a:t>CFO</a:t>
            </a:r>
          </a:p>
        </p:txBody>
      </p:sp>
      <p:cxnSp>
        <p:nvCxnSpPr>
          <p:cNvPr id="120" name="AutoShape 108">
            <a:extLst>
              <a:ext uri="{FF2B5EF4-FFF2-40B4-BE49-F238E27FC236}">
                <a16:creationId xmlns:a16="http://schemas.microsoft.com/office/drawing/2014/main" id="{E427DC3F-0480-4E2A-DF09-C41D324133BD}"/>
              </a:ext>
            </a:extLst>
          </p:cNvPr>
          <p:cNvCxnSpPr>
            <a:cxnSpLocks noChangeShapeType="1"/>
            <a:stCxn id="78" idx="1"/>
          </p:cNvCxnSpPr>
          <p:nvPr/>
        </p:nvCxnSpPr>
        <p:spPr bwMode="auto">
          <a:xfrm flipH="1" flipV="1">
            <a:off x="8900715" y="3243143"/>
            <a:ext cx="742409" cy="1033855"/>
          </a:xfrm>
          <a:prstGeom prst="straightConnector1">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5" name="AutoShape 108">
            <a:extLst>
              <a:ext uri="{FF2B5EF4-FFF2-40B4-BE49-F238E27FC236}">
                <a16:creationId xmlns:a16="http://schemas.microsoft.com/office/drawing/2014/main" id="{FD205878-F06C-B688-5AC9-F25DC456C91C}"/>
              </a:ext>
            </a:extLst>
          </p:cNvPr>
          <p:cNvCxnSpPr>
            <a:cxnSpLocks noChangeShapeType="1"/>
          </p:cNvCxnSpPr>
          <p:nvPr/>
        </p:nvCxnSpPr>
        <p:spPr bwMode="auto">
          <a:xfrm flipH="1" flipV="1">
            <a:off x="8929950" y="4170054"/>
            <a:ext cx="618771" cy="272339"/>
          </a:xfrm>
          <a:prstGeom prst="straightConnector1">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6" name="AutoShape 108">
            <a:extLst>
              <a:ext uri="{FF2B5EF4-FFF2-40B4-BE49-F238E27FC236}">
                <a16:creationId xmlns:a16="http://schemas.microsoft.com/office/drawing/2014/main" id="{CD13B2E3-904A-3C00-0C18-9DB0B43D05FE}"/>
              </a:ext>
            </a:extLst>
          </p:cNvPr>
          <p:cNvCxnSpPr>
            <a:cxnSpLocks noChangeShapeType="1"/>
          </p:cNvCxnSpPr>
          <p:nvPr/>
        </p:nvCxnSpPr>
        <p:spPr bwMode="auto">
          <a:xfrm flipH="1">
            <a:off x="8929951" y="4807455"/>
            <a:ext cx="618771" cy="403990"/>
          </a:xfrm>
          <a:prstGeom prst="straightConnector1">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9" name="Oval 128">
            <a:extLst>
              <a:ext uri="{FF2B5EF4-FFF2-40B4-BE49-F238E27FC236}">
                <a16:creationId xmlns:a16="http://schemas.microsoft.com/office/drawing/2014/main" id="{6F249D13-FE78-0A16-174C-C13701B96B13}"/>
              </a:ext>
            </a:extLst>
          </p:cNvPr>
          <p:cNvSpPr/>
          <p:nvPr/>
        </p:nvSpPr>
        <p:spPr>
          <a:xfrm>
            <a:off x="7315751" y="1933289"/>
            <a:ext cx="1915989" cy="1535733"/>
          </a:xfrm>
          <a:prstGeom prst="ellipse">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1" name="Oval 130">
            <a:extLst>
              <a:ext uri="{FF2B5EF4-FFF2-40B4-BE49-F238E27FC236}">
                <a16:creationId xmlns:a16="http://schemas.microsoft.com/office/drawing/2014/main" id="{6C60887B-A706-B726-1D93-20A26ED9893A}"/>
              </a:ext>
            </a:extLst>
          </p:cNvPr>
          <p:cNvSpPr/>
          <p:nvPr/>
        </p:nvSpPr>
        <p:spPr>
          <a:xfrm>
            <a:off x="9369119" y="4082127"/>
            <a:ext cx="1451851" cy="1053489"/>
          </a:xfrm>
          <a:prstGeom prst="ellipse">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3" name="Oval 132">
            <a:extLst>
              <a:ext uri="{FF2B5EF4-FFF2-40B4-BE49-F238E27FC236}">
                <a16:creationId xmlns:a16="http://schemas.microsoft.com/office/drawing/2014/main" id="{4A9FFC27-C98D-A070-D0C0-0242E5083312}"/>
              </a:ext>
            </a:extLst>
          </p:cNvPr>
          <p:cNvSpPr/>
          <p:nvPr/>
        </p:nvSpPr>
        <p:spPr>
          <a:xfrm>
            <a:off x="7493718" y="5007715"/>
            <a:ext cx="1523299" cy="1244351"/>
          </a:xfrm>
          <a:prstGeom prst="ellipse">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5" name="Oval 52">
            <a:extLst>
              <a:ext uri="{FF2B5EF4-FFF2-40B4-BE49-F238E27FC236}">
                <a16:creationId xmlns:a16="http://schemas.microsoft.com/office/drawing/2014/main" id="{13150A5C-29B2-273A-4CB4-57D0AD978786}"/>
              </a:ext>
            </a:extLst>
          </p:cNvPr>
          <p:cNvSpPr>
            <a:spLocks noChangeArrowheads="1"/>
          </p:cNvSpPr>
          <p:nvPr/>
        </p:nvSpPr>
        <p:spPr bwMode="auto">
          <a:xfrm>
            <a:off x="2952171" y="2877552"/>
            <a:ext cx="940063" cy="548640"/>
          </a:xfrm>
          <a:prstGeom prst="rect">
            <a:avLst/>
          </a:prstGeom>
          <a:noFill/>
          <a:ln w="25400">
            <a:solidFill>
              <a:srgbClr val="00B0F0"/>
            </a:solidFill>
            <a:round/>
            <a:headEnd/>
            <a:tailEnd/>
          </a:ln>
          <a:effectLst/>
        </p:spPr>
        <p:txBody>
          <a:bodyPr wrap="none" anchor="ctr" anchorCtr="1"/>
          <a:lstStyle/>
          <a:p>
            <a:pPr algn="ctr">
              <a:spcBef>
                <a:spcPct val="0"/>
              </a:spcBef>
              <a:defRPr/>
            </a:pPr>
            <a:r>
              <a:rPr lang="en-US" sz="1000" dirty="0">
                <a:latin typeface="Arial" panose="020B0604020202020204" pitchFamily="34" charset="0"/>
                <a:cs typeface="Arial" panose="020B0604020202020204" pitchFamily="34" charset="0"/>
              </a:rPr>
              <a:t>Director of </a:t>
            </a:r>
          </a:p>
          <a:p>
            <a:pPr algn="ctr">
              <a:spcBef>
                <a:spcPct val="0"/>
              </a:spcBef>
              <a:defRPr/>
            </a:pPr>
            <a:r>
              <a:rPr lang="en-US" sz="1000" dirty="0">
                <a:latin typeface="Arial" panose="020B0604020202020204" pitchFamily="34" charset="0"/>
                <a:cs typeface="Arial" panose="020B0604020202020204" pitchFamily="34" charset="0"/>
              </a:rPr>
              <a:t>Pharmacy</a:t>
            </a:r>
          </a:p>
        </p:txBody>
      </p:sp>
      <p:cxnSp>
        <p:nvCxnSpPr>
          <p:cNvPr id="95" name="AutoShape 108">
            <a:extLst>
              <a:ext uri="{FF2B5EF4-FFF2-40B4-BE49-F238E27FC236}">
                <a16:creationId xmlns:a16="http://schemas.microsoft.com/office/drawing/2014/main" id="{B455E4FA-D19A-BAFA-2D73-0A9B985B6916}"/>
              </a:ext>
            </a:extLst>
          </p:cNvPr>
          <p:cNvCxnSpPr>
            <a:cxnSpLocks noChangeShapeType="1"/>
            <a:stCxn id="116" idx="0"/>
            <a:endCxn id="135" idx="3"/>
          </p:cNvCxnSpPr>
          <p:nvPr/>
        </p:nvCxnSpPr>
        <p:spPr bwMode="auto">
          <a:xfrm flipH="1" flipV="1">
            <a:off x="3892234" y="3151872"/>
            <a:ext cx="1723378" cy="524562"/>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202" name="Group 201">
            <a:extLst>
              <a:ext uri="{FF2B5EF4-FFF2-40B4-BE49-F238E27FC236}">
                <a16:creationId xmlns:a16="http://schemas.microsoft.com/office/drawing/2014/main" id="{B2904CCA-9EBD-1CA6-B5EA-D0421AAE196D}"/>
              </a:ext>
            </a:extLst>
          </p:cNvPr>
          <p:cNvGrpSpPr/>
          <p:nvPr/>
        </p:nvGrpSpPr>
        <p:grpSpPr>
          <a:xfrm>
            <a:off x="7623545" y="3789690"/>
            <a:ext cx="749808" cy="228600"/>
            <a:chOff x="565006" y="4726118"/>
            <a:chExt cx="749808" cy="228600"/>
          </a:xfrm>
        </p:grpSpPr>
        <p:sp>
          <p:nvSpPr>
            <p:cNvPr id="185" name="Rounded Rectangle 184">
              <a:extLst>
                <a:ext uri="{FF2B5EF4-FFF2-40B4-BE49-F238E27FC236}">
                  <a16:creationId xmlns:a16="http://schemas.microsoft.com/office/drawing/2014/main" id="{FE5B7FE7-6C3E-377F-8F15-2E89A6C19A3C}"/>
                </a:ext>
              </a:extLst>
            </p:cNvPr>
            <p:cNvSpPr/>
            <p:nvPr/>
          </p:nvSpPr>
          <p:spPr>
            <a:xfrm>
              <a:off x="609152" y="4726118"/>
              <a:ext cx="670060"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3" name="TextBox 182">
              <a:extLst>
                <a:ext uri="{FF2B5EF4-FFF2-40B4-BE49-F238E27FC236}">
                  <a16:creationId xmlns:a16="http://schemas.microsoft.com/office/drawing/2014/main" id="{A6E85A43-9FEE-AD2F-5F0E-DC8D8996C8FE}"/>
                </a:ext>
              </a:extLst>
            </p:cNvPr>
            <p:cNvSpPr txBox="1">
              <a:spLocks noChangeAspect="1"/>
            </p:cNvSpPr>
            <p:nvPr/>
          </p:nvSpPr>
          <p:spPr>
            <a:xfrm>
              <a:off x="565006" y="4741690"/>
              <a:ext cx="749808" cy="178449"/>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Academics</a:t>
              </a:r>
              <a:endParaRPr lang="en-US" sz="800" dirty="0"/>
            </a:p>
          </p:txBody>
        </p:sp>
      </p:grpSp>
      <p:grpSp>
        <p:nvGrpSpPr>
          <p:cNvPr id="196" name="Group 195">
            <a:extLst>
              <a:ext uri="{FF2B5EF4-FFF2-40B4-BE49-F238E27FC236}">
                <a16:creationId xmlns:a16="http://schemas.microsoft.com/office/drawing/2014/main" id="{6BE584E3-3BF5-B619-817A-D73651727B06}"/>
              </a:ext>
            </a:extLst>
          </p:cNvPr>
          <p:cNvGrpSpPr/>
          <p:nvPr/>
        </p:nvGrpSpPr>
        <p:grpSpPr>
          <a:xfrm>
            <a:off x="10242063" y="3156072"/>
            <a:ext cx="388163" cy="231015"/>
            <a:chOff x="1116767" y="5876144"/>
            <a:chExt cx="905256" cy="231015"/>
          </a:xfrm>
        </p:grpSpPr>
        <p:sp>
          <p:nvSpPr>
            <p:cNvPr id="197" name="Rounded Rectangle 196">
              <a:extLst>
                <a:ext uri="{FF2B5EF4-FFF2-40B4-BE49-F238E27FC236}">
                  <a16:creationId xmlns:a16="http://schemas.microsoft.com/office/drawing/2014/main" id="{79A292AE-6E17-18F0-2F97-3FB8DF9D9E91}"/>
                </a:ext>
              </a:extLst>
            </p:cNvPr>
            <p:cNvSpPr/>
            <p:nvPr/>
          </p:nvSpPr>
          <p:spPr>
            <a:xfrm>
              <a:off x="1160913" y="5876144"/>
              <a:ext cx="816964"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TextBox 197">
              <a:extLst>
                <a:ext uri="{FF2B5EF4-FFF2-40B4-BE49-F238E27FC236}">
                  <a16:creationId xmlns:a16="http://schemas.microsoft.com/office/drawing/2014/main" id="{57083999-AF62-10BF-D87A-B93FCFCC8340}"/>
                </a:ext>
              </a:extLst>
            </p:cNvPr>
            <p:cNvSpPr txBox="1">
              <a:spLocks noChangeAspect="1"/>
            </p:cNvSpPr>
            <p:nvPr/>
          </p:nvSpPr>
          <p:spPr>
            <a:xfrm>
              <a:off x="1116767" y="5891715"/>
              <a:ext cx="905256" cy="215444"/>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FDA</a:t>
              </a:r>
              <a:endParaRPr lang="en-US" sz="800" dirty="0"/>
            </a:p>
          </p:txBody>
        </p:sp>
      </p:grpSp>
      <p:grpSp>
        <p:nvGrpSpPr>
          <p:cNvPr id="199" name="Group 198">
            <a:extLst>
              <a:ext uri="{FF2B5EF4-FFF2-40B4-BE49-F238E27FC236}">
                <a16:creationId xmlns:a16="http://schemas.microsoft.com/office/drawing/2014/main" id="{0EA860AB-5161-F2EF-DC4F-9DC0A71FCE61}"/>
              </a:ext>
            </a:extLst>
          </p:cNvPr>
          <p:cNvGrpSpPr/>
          <p:nvPr/>
        </p:nvGrpSpPr>
        <p:grpSpPr>
          <a:xfrm>
            <a:off x="8077450" y="4261493"/>
            <a:ext cx="905256" cy="231015"/>
            <a:chOff x="1116767" y="5876144"/>
            <a:chExt cx="905256" cy="231015"/>
          </a:xfrm>
        </p:grpSpPr>
        <p:sp>
          <p:nvSpPr>
            <p:cNvPr id="200" name="Rounded Rectangle 199">
              <a:extLst>
                <a:ext uri="{FF2B5EF4-FFF2-40B4-BE49-F238E27FC236}">
                  <a16:creationId xmlns:a16="http://schemas.microsoft.com/office/drawing/2014/main" id="{E172BABD-3168-65CA-4DA6-E8C57F45EBA4}"/>
                </a:ext>
              </a:extLst>
            </p:cNvPr>
            <p:cNvSpPr/>
            <p:nvPr/>
          </p:nvSpPr>
          <p:spPr>
            <a:xfrm>
              <a:off x="1160913" y="5876144"/>
              <a:ext cx="816964"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1" name="TextBox 200">
              <a:extLst>
                <a:ext uri="{FF2B5EF4-FFF2-40B4-BE49-F238E27FC236}">
                  <a16:creationId xmlns:a16="http://schemas.microsoft.com/office/drawing/2014/main" id="{280B24BF-BFA1-F39F-6F1C-5F1AF90E94F3}"/>
                </a:ext>
              </a:extLst>
            </p:cNvPr>
            <p:cNvSpPr txBox="1">
              <a:spLocks noChangeAspect="1"/>
            </p:cNvSpPr>
            <p:nvPr/>
          </p:nvSpPr>
          <p:spPr>
            <a:xfrm>
              <a:off x="1116767" y="5891715"/>
              <a:ext cx="905256" cy="215444"/>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Reference sites</a:t>
              </a:r>
              <a:endParaRPr lang="en-US" sz="800" dirty="0"/>
            </a:p>
          </p:txBody>
        </p:sp>
      </p:grpSp>
      <p:grpSp>
        <p:nvGrpSpPr>
          <p:cNvPr id="204" name="Group 203">
            <a:extLst>
              <a:ext uri="{FF2B5EF4-FFF2-40B4-BE49-F238E27FC236}">
                <a16:creationId xmlns:a16="http://schemas.microsoft.com/office/drawing/2014/main" id="{68A80150-F1C5-AC66-41AC-C3B0756E8D5C}"/>
              </a:ext>
            </a:extLst>
          </p:cNvPr>
          <p:cNvGrpSpPr/>
          <p:nvPr/>
        </p:nvGrpSpPr>
        <p:grpSpPr>
          <a:xfrm>
            <a:off x="7668973" y="4514929"/>
            <a:ext cx="640080" cy="228600"/>
            <a:chOff x="639132" y="5700480"/>
            <a:chExt cx="640080" cy="228600"/>
          </a:xfrm>
        </p:grpSpPr>
        <p:sp>
          <p:nvSpPr>
            <p:cNvPr id="205" name="Rounded Rectangle 204">
              <a:extLst>
                <a:ext uri="{FF2B5EF4-FFF2-40B4-BE49-F238E27FC236}">
                  <a16:creationId xmlns:a16="http://schemas.microsoft.com/office/drawing/2014/main" id="{E896B181-80FF-F4E4-08B9-C29D2A601074}"/>
                </a:ext>
              </a:extLst>
            </p:cNvPr>
            <p:cNvSpPr/>
            <p:nvPr/>
          </p:nvSpPr>
          <p:spPr>
            <a:xfrm>
              <a:off x="699092" y="5700480"/>
              <a:ext cx="539496" cy="22860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 name="TextBox 205">
              <a:extLst>
                <a:ext uri="{FF2B5EF4-FFF2-40B4-BE49-F238E27FC236}">
                  <a16:creationId xmlns:a16="http://schemas.microsoft.com/office/drawing/2014/main" id="{0F5C7BE9-7505-CE17-2F00-3FC85FA363A5}"/>
                </a:ext>
              </a:extLst>
            </p:cNvPr>
            <p:cNvSpPr txBox="1">
              <a:spLocks noChangeAspect="1"/>
            </p:cNvSpPr>
            <p:nvPr/>
          </p:nvSpPr>
          <p:spPr>
            <a:xfrm>
              <a:off x="639132" y="5715342"/>
              <a:ext cx="640080" cy="152334"/>
            </a:xfrm>
            <a:prstGeom prst="rect">
              <a:avLst/>
            </a:prstGeom>
            <a:noFill/>
          </p:spPr>
          <p:txBody>
            <a:bodyPr wrap="square">
              <a:spAutoFit/>
            </a:bodyPr>
            <a:lstStyle/>
            <a:p>
              <a:pPr algn="ctr"/>
              <a:r>
                <a:rPr lang="en-US" sz="800" dirty="0">
                  <a:latin typeface="Arial" panose="020B0604020202020204" pitchFamily="34" charset="0"/>
                  <a:cs typeface="Arial" panose="020B0604020202020204" pitchFamily="34" charset="0"/>
                </a:rPr>
                <a:t>Societies</a:t>
              </a:r>
              <a:endParaRPr lang="en-US" sz="800" dirty="0"/>
            </a:p>
          </p:txBody>
        </p:sp>
      </p:grpSp>
      <p:sp>
        <p:nvSpPr>
          <p:cNvPr id="210" name="5-Point Star 209">
            <a:extLst>
              <a:ext uri="{FF2B5EF4-FFF2-40B4-BE49-F238E27FC236}">
                <a16:creationId xmlns:a16="http://schemas.microsoft.com/office/drawing/2014/main" id="{7DB036A4-B9AD-BDF1-B2F6-465FD986E5BA}"/>
              </a:ext>
            </a:extLst>
          </p:cNvPr>
          <p:cNvSpPr/>
          <p:nvPr/>
        </p:nvSpPr>
        <p:spPr bwMode="auto">
          <a:xfrm>
            <a:off x="3622356" y="3835339"/>
            <a:ext cx="405367" cy="36576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b="1" dirty="0">
                <a:solidFill>
                  <a:schemeClr val="bg1"/>
                </a:solidFill>
                <a:latin typeface="Arial" panose="020B0604020202020204" pitchFamily="34" charset="0"/>
                <a:cs typeface="Arial" panose="020B0604020202020204" pitchFamily="34" charset="0"/>
              </a:rPr>
              <a:t>2</a:t>
            </a:r>
          </a:p>
        </p:txBody>
      </p:sp>
      <p:sp>
        <p:nvSpPr>
          <p:cNvPr id="211" name="5-Point Star 210">
            <a:extLst>
              <a:ext uri="{FF2B5EF4-FFF2-40B4-BE49-F238E27FC236}">
                <a16:creationId xmlns:a16="http://schemas.microsoft.com/office/drawing/2014/main" id="{F0D2A4A2-7BDA-E3B1-F645-1DCDF08EB15D}"/>
              </a:ext>
            </a:extLst>
          </p:cNvPr>
          <p:cNvSpPr/>
          <p:nvPr/>
        </p:nvSpPr>
        <p:spPr bwMode="auto">
          <a:xfrm>
            <a:off x="3622356" y="4743429"/>
            <a:ext cx="405367" cy="36576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b="1" dirty="0">
                <a:solidFill>
                  <a:schemeClr val="bg1"/>
                </a:solidFill>
                <a:latin typeface="Arial" panose="020B0604020202020204" pitchFamily="34" charset="0"/>
                <a:cs typeface="Arial" panose="020B0604020202020204" pitchFamily="34" charset="0"/>
              </a:rPr>
              <a:t>3</a:t>
            </a:r>
          </a:p>
        </p:txBody>
      </p:sp>
      <p:sp>
        <p:nvSpPr>
          <p:cNvPr id="212" name="5-Point Star 211">
            <a:extLst>
              <a:ext uri="{FF2B5EF4-FFF2-40B4-BE49-F238E27FC236}">
                <a16:creationId xmlns:a16="http://schemas.microsoft.com/office/drawing/2014/main" id="{2C12ADBC-30A5-7125-7B8F-94B7E102AFE8}"/>
              </a:ext>
            </a:extLst>
          </p:cNvPr>
          <p:cNvSpPr/>
          <p:nvPr/>
        </p:nvSpPr>
        <p:spPr bwMode="auto">
          <a:xfrm>
            <a:off x="3622356" y="2606556"/>
            <a:ext cx="405367" cy="36576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b="1" dirty="0">
                <a:solidFill>
                  <a:schemeClr val="bg1"/>
                </a:solidFill>
                <a:latin typeface="Arial" panose="020B0604020202020204" pitchFamily="34" charset="0"/>
                <a:cs typeface="Arial" panose="020B0604020202020204" pitchFamily="34" charset="0"/>
              </a:rPr>
              <a:t>1</a:t>
            </a:r>
          </a:p>
        </p:txBody>
      </p:sp>
      <p:sp>
        <p:nvSpPr>
          <p:cNvPr id="213" name="5-Point Star 212">
            <a:extLst>
              <a:ext uri="{FF2B5EF4-FFF2-40B4-BE49-F238E27FC236}">
                <a16:creationId xmlns:a16="http://schemas.microsoft.com/office/drawing/2014/main" id="{62A9E502-6301-FFDC-7D5D-62F596A83D9A}"/>
              </a:ext>
            </a:extLst>
          </p:cNvPr>
          <p:cNvSpPr>
            <a:spLocks noChangeAspect="1"/>
          </p:cNvSpPr>
          <p:nvPr/>
        </p:nvSpPr>
        <p:spPr bwMode="auto">
          <a:xfrm>
            <a:off x="586115" y="1515391"/>
            <a:ext cx="304026" cy="274320"/>
          </a:xfrm>
          <a:prstGeom prst="star5">
            <a:avLst/>
          </a:prstGeom>
          <a:solidFill>
            <a:schemeClr val="accent4"/>
          </a:solidFill>
          <a:ln w="952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200" b="1" dirty="0">
              <a:solidFill>
                <a:schemeClr val="bg1"/>
              </a:solidFill>
              <a:latin typeface="Arial" panose="020B0604020202020204" pitchFamily="34" charset="0"/>
              <a:cs typeface="Arial" panose="020B0604020202020204" pitchFamily="34" charset="0"/>
            </a:endParaRPr>
          </a:p>
        </p:txBody>
      </p:sp>
      <p:cxnSp>
        <p:nvCxnSpPr>
          <p:cNvPr id="98" name="AutoShape 108">
            <a:extLst>
              <a:ext uri="{FF2B5EF4-FFF2-40B4-BE49-F238E27FC236}">
                <a16:creationId xmlns:a16="http://schemas.microsoft.com/office/drawing/2014/main" id="{C2397C94-F4CE-DD1E-C5D3-53F6EED1C93F}"/>
              </a:ext>
            </a:extLst>
          </p:cNvPr>
          <p:cNvCxnSpPr>
            <a:cxnSpLocks noChangeShapeType="1"/>
          </p:cNvCxnSpPr>
          <p:nvPr/>
        </p:nvCxnSpPr>
        <p:spPr bwMode="auto">
          <a:xfrm flipH="1">
            <a:off x="3854642" y="4229295"/>
            <a:ext cx="1481793" cy="1065433"/>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29" name="Arc 228">
            <a:extLst>
              <a:ext uri="{FF2B5EF4-FFF2-40B4-BE49-F238E27FC236}">
                <a16:creationId xmlns:a16="http://schemas.microsoft.com/office/drawing/2014/main" id="{3C95113E-53A6-F64A-5F4F-3209421893E8}"/>
              </a:ext>
            </a:extLst>
          </p:cNvPr>
          <p:cNvSpPr/>
          <p:nvPr/>
        </p:nvSpPr>
        <p:spPr>
          <a:xfrm rot="13490268">
            <a:off x="6738446" y="2401452"/>
            <a:ext cx="4006995" cy="3678530"/>
          </a:xfrm>
          <a:prstGeom prst="arc">
            <a:avLst/>
          </a:prstGeom>
          <a:ln w="9525">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870664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nSpc>
                <a:spcPct val="110000"/>
              </a:lnSpc>
              <a:spcAft>
                <a:spcPts val="600"/>
              </a:spcAft>
            </a:pPr>
            <a:r>
              <a:rPr lang="en-US" sz="6000" dirty="0">
                <a:solidFill>
                  <a:srgbClr val="541299"/>
                </a:solidFill>
                <a:latin typeface="Georgia" panose="02040502050405020303" pitchFamily="18" charset="0"/>
                <a:cs typeface="Arial"/>
              </a:rPr>
              <a:t>Marketing programs</a:t>
            </a:r>
            <a:endParaRPr lang="en-US" sz="6000" i="1"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A06E297F-050B-DE14-E706-A2F917E55D1F}"/>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1842225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91C15DA-CBFA-6B34-51BB-9604DD456C1F}"/>
              </a:ext>
            </a:extLst>
          </p:cNvPr>
          <p:cNvGraphicFramePr>
            <a:graphicFrameLocks noGrp="1"/>
          </p:cNvGraphicFramePr>
          <p:nvPr>
            <p:extLst>
              <p:ext uri="{D42A27DB-BD31-4B8C-83A1-F6EECF244321}">
                <p14:modId xmlns:p14="http://schemas.microsoft.com/office/powerpoint/2010/main" val="2808902983"/>
              </p:ext>
            </p:extLst>
          </p:nvPr>
        </p:nvGraphicFramePr>
        <p:xfrm>
          <a:off x="1414599" y="2342527"/>
          <a:ext cx="9362803" cy="3657600"/>
        </p:xfrm>
        <a:graphic>
          <a:graphicData uri="http://schemas.openxmlformats.org/drawingml/2006/table">
            <a:tbl>
              <a:tblPr firstRow="1" bandRow="1">
                <a:tableStyleId>{5C22544A-7EE6-4342-B048-85BDC9FD1C3A}</a:tableStyleId>
              </a:tblPr>
              <a:tblGrid>
                <a:gridCol w="2396927">
                  <a:extLst>
                    <a:ext uri="{9D8B030D-6E8A-4147-A177-3AD203B41FA5}">
                      <a16:colId xmlns:a16="http://schemas.microsoft.com/office/drawing/2014/main" val="473176821"/>
                    </a:ext>
                  </a:extLst>
                </a:gridCol>
                <a:gridCol w="6965876">
                  <a:extLst>
                    <a:ext uri="{9D8B030D-6E8A-4147-A177-3AD203B41FA5}">
                      <a16:colId xmlns:a16="http://schemas.microsoft.com/office/drawing/2014/main" val="6691215"/>
                    </a:ext>
                  </a:extLst>
                </a:gridCol>
              </a:tblGrid>
              <a:tr h="457200">
                <a:tc>
                  <a:txBody>
                    <a:bodyPr/>
                    <a:lstStyle/>
                    <a:p>
                      <a:pPr algn="l"/>
                      <a:r>
                        <a:rPr lang="en-US" sz="1200" dirty="0">
                          <a:latin typeface="Arial" panose="020B0604020202020204" pitchFamily="34" charset="0"/>
                          <a:cs typeface="Arial" panose="020B0604020202020204" pitchFamily="34" charset="0"/>
                        </a:rPr>
                        <a:t>MARKETING OBJECTIVES</a:t>
                      </a:r>
                    </a:p>
                  </a:txBody>
                  <a:tcPr marL="118872" anchor="ctr">
                    <a:solidFill>
                      <a:srgbClr val="541299"/>
                    </a:solidFill>
                  </a:tcPr>
                </a:tc>
                <a:tc>
                  <a:txBody>
                    <a:bodyPr/>
                    <a:lstStyle/>
                    <a:p>
                      <a:pPr algn="l"/>
                      <a:r>
                        <a:rPr lang="en-US" sz="1200" dirty="0">
                          <a:latin typeface="Arial" panose="020B0604020202020204" pitchFamily="34" charset="0"/>
                          <a:cs typeface="Arial" panose="020B0604020202020204" pitchFamily="34" charset="0"/>
                        </a:rPr>
                        <a:t>DESCRIPTION</a:t>
                      </a:r>
                    </a:p>
                  </a:txBody>
                  <a:tcPr marL="118872" anchor="ctr">
                    <a:solidFill>
                      <a:srgbClr val="541299"/>
                    </a:solidFill>
                  </a:tcPr>
                </a:tc>
                <a:extLst>
                  <a:ext uri="{0D108BD9-81ED-4DB2-BD59-A6C34878D82A}">
                    <a16:rowId xmlns:a16="http://schemas.microsoft.com/office/drawing/2014/main" val="2805632687"/>
                  </a:ext>
                </a:extLst>
              </a:tr>
              <a:tr h="457200">
                <a:tc>
                  <a:txBody>
                    <a:bodyPr/>
                    <a:lstStyle/>
                    <a:p>
                      <a:pPr algn="l"/>
                      <a:r>
                        <a:rPr lang="en-US" sz="1100" dirty="0">
                          <a:latin typeface="Arial" panose="020B0604020202020204" pitchFamily="34" charset="0"/>
                          <a:cs typeface="Arial" panose="020B0604020202020204" pitchFamily="34" charset="0"/>
                        </a:rPr>
                        <a:t>Awareness</a:t>
                      </a:r>
                    </a:p>
                  </a:txBody>
                  <a:tcPr marL="118872" anchor="ctr"/>
                </a:tc>
                <a:tc>
                  <a:txBody>
                    <a:bodyPr/>
                    <a:lstStyle/>
                    <a:p>
                      <a:pPr algn="l"/>
                      <a:r>
                        <a:rPr lang="en-US" sz="1100" dirty="0">
                          <a:latin typeface="Arial" panose="020B0604020202020204" pitchFamily="34" charset="0"/>
                          <a:cs typeface="Arial" panose="020B0604020202020204" pitchFamily="34" charset="0"/>
                        </a:rPr>
                        <a:t>A time-bound, strategic campaign aimed at increasing visibility and awareness of your product, company, or brand</a:t>
                      </a:r>
                    </a:p>
                  </a:txBody>
                  <a:tcPr marL="118872" anchor="ctr"/>
                </a:tc>
                <a:extLst>
                  <a:ext uri="{0D108BD9-81ED-4DB2-BD59-A6C34878D82A}">
                    <a16:rowId xmlns:a16="http://schemas.microsoft.com/office/drawing/2014/main" val="3560696758"/>
                  </a:ext>
                </a:extLst>
              </a:tr>
              <a:tr h="457200">
                <a:tc>
                  <a:txBody>
                    <a:bodyPr/>
                    <a:lstStyle/>
                    <a:p>
                      <a:pPr algn="l"/>
                      <a:r>
                        <a:rPr lang="en-US" sz="1100" dirty="0">
                          <a:latin typeface="Arial" panose="020B0604020202020204" pitchFamily="34" charset="0"/>
                          <a:cs typeface="Arial" panose="020B0604020202020204" pitchFamily="34" charset="0"/>
                        </a:rPr>
                        <a:t>Lead generation</a:t>
                      </a:r>
                    </a:p>
                  </a:txBody>
                  <a:tcPr marL="118872" anchor="ctr"/>
                </a:tc>
                <a:tc>
                  <a:txBody>
                    <a:bodyPr/>
                    <a:lstStyle/>
                    <a:p>
                      <a:pPr algn="l"/>
                      <a:r>
                        <a:rPr lang="en-US" sz="1100" dirty="0">
                          <a:latin typeface="Arial" panose="020B0604020202020204" pitchFamily="34" charset="0"/>
                          <a:cs typeface="Arial" panose="020B0604020202020204" pitchFamily="34" charset="0"/>
                        </a:rPr>
                        <a:t>Strategic marketing efforts that aim to attract and capture potential decision-maker, influencer, or user interest in your product, ultimately generating valuable leads</a:t>
                      </a:r>
                    </a:p>
                  </a:txBody>
                  <a:tcPr marL="118872" anchor="ctr"/>
                </a:tc>
                <a:extLst>
                  <a:ext uri="{0D108BD9-81ED-4DB2-BD59-A6C34878D82A}">
                    <a16:rowId xmlns:a16="http://schemas.microsoft.com/office/drawing/2014/main" val="3712801274"/>
                  </a:ext>
                </a:extLst>
              </a:tr>
              <a:tr h="457200">
                <a:tc>
                  <a:txBody>
                    <a:bodyPr/>
                    <a:lstStyle/>
                    <a:p>
                      <a:pPr algn="l"/>
                      <a:r>
                        <a:rPr lang="en-US" sz="1100" dirty="0">
                          <a:latin typeface="Arial" panose="020B0604020202020204" pitchFamily="34" charset="0"/>
                          <a:cs typeface="Arial" panose="020B0604020202020204" pitchFamily="34" charset="0"/>
                        </a:rPr>
                        <a:t>Sales enablement</a:t>
                      </a:r>
                    </a:p>
                  </a:txBody>
                  <a:tcPr marL="118872" anchor="ctr"/>
                </a:tc>
                <a:tc>
                  <a:txBody>
                    <a:bodyPr/>
                    <a:lstStyle/>
                    <a:p>
                      <a:pPr algn="l"/>
                      <a:r>
                        <a:rPr lang="en-US" sz="1100" dirty="0">
                          <a:latin typeface="Arial" panose="020B0604020202020204" pitchFamily="34" charset="0"/>
                          <a:cs typeface="Arial" panose="020B0604020202020204" pitchFamily="34" charset="0"/>
                        </a:rPr>
                        <a:t>Content, coaching, training, and technology to help reps improve their skills and sell more efficiently; may include the creation of marketing materials for sales to utilize</a:t>
                      </a:r>
                    </a:p>
                  </a:txBody>
                  <a:tcPr marL="118872" anchor="ctr"/>
                </a:tc>
                <a:extLst>
                  <a:ext uri="{0D108BD9-81ED-4DB2-BD59-A6C34878D82A}">
                    <a16:rowId xmlns:a16="http://schemas.microsoft.com/office/drawing/2014/main" val="2267833516"/>
                  </a:ext>
                </a:extLst>
              </a:tr>
              <a:tr h="457200">
                <a:tc>
                  <a:txBody>
                    <a:bodyPr/>
                    <a:lstStyle/>
                    <a:p>
                      <a:pPr algn="l"/>
                      <a:r>
                        <a:rPr lang="en-US" sz="1100" dirty="0">
                          <a:latin typeface="Arial" panose="020B0604020202020204" pitchFamily="34" charset="0"/>
                          <a:cs typeface="Arial" panose="020B0604020202020204" pitchFamily="34" charset="0"/>
                        </a:rPr>
                        <a:t>Customer &amp; market insights</a:t>
                      </a:r>
                    </a:p>
                  </a:txBody>
                  <a:tcPr marL="118872" anchor="ctr"/>
                </a:tc>
                <a:tc>
                  <a:txBody>
                    <a:bodyPr/>
                    <a:lstStyle/>
                    <a:p>
                      <a:pPr algn="l"/>
                      <a:r>
                        <a:rPr lang="en-US" sz="1100" dirty="0">
                          <a:latin typeface="Arial" panose="020B0604020202020204" pitchFamily="34" charset="0"/>
                          <a:cs typeface="Arial" panose="020B0604020202020204" pitchFamily="34" charset="0"/>
                        </a:rPr>
                        <a:t>Market research programs, voice-of-customer programs, surveys, etc.</a:t>
                      </a:r>
                    </a:p>
                  </a:txBody>
                  <a:tcPr marL="118872" anchor="ctr"/>
                </a:tc>
                <a:extLst>
                  <a:ext uri="{0D108BD9-81ED-4DB2-BD59-A6C34878D82A}">
                    <a16:rowId xmlns:a16="http://schemas.microsoft.com/office/drawing/2014/main" val="3086319386"/>
                  </a:ext>
                </a:extLst>
              </a:tr>
              <a:tr h="457200">
                <a:tc>
                  <a:txBody>
                    <a:bodyPr/>
                    <a:lstStyle/>
                    <a:p>
                      <a:pPr algn="l"/>
                      <a:r>
                        <a:rPr lang="en-US" sz="1100" dirty="0">
                          <a:latin typeface="Arial" panose="020B0604020202020204" pitchFamily="34" charset="0"/>
                          <a:cs typeface="Arial" panose="020B0604020202020204" pitchFamily="34" charset="0"/>
                        </a:rPr>
                        <a:t>Portfolio expansion</a:t>
                      </a:r>
                    </a:p>
                  </a:txBody>
                  <a:tcPr marL="118872" anchor="ctr"/>
                </a:tc>
                <a:tc>
                  <a:txBody>
                    <a:bodyPr/>
                    <a:lstStyle/>
                    <a:p>
                      <a:pPr algn="l"/>
                      <a:r>
                        <a:rPr lang="en-US" sz="1100" dirty="0">
                          <a:latin typeface="Arial" panose="020B0604020202020204" pitchFamily="34" charset="0"/>
                          <a:cs typeface="Arial" panose="020B0604020202020204" pitchFamily="34" charset="0"/>
                        </a:rPr>
                        <a:t>Upstream marketing efforts with the goal of exploring opportunities to expand product portfolio or indication</a:t>
                      </a:r>
                    </a:p>
                  </a:txBody>
                  <a:tcPr marL="118872" anchor="ctr"/>
                </a:tc>
                <a:extLst>
                  <a:ext uri="{0D108BD9-81ED-4DB2-BD59-A6C34878D82A}">
                    <a16:rowId xmlns:a16="http://schemas.microsoft.com/office/drawing/2014/main" val="3853008879"/>
                  </a:ext>
                </a:extLst>
              </a:tr>
              <a:tr h="457200">
                <a:tc>
                  <a:txBody>
                    <a:bodyPr/>
                    <a:lstStyle/>
                    <a:p>
                      <a:pPr algn="l"/>
                      <a:r>
                        <a:rPr lang="en-US" sz="1100" dirty="0">
                          <a:latin typeface="Arial" panose="020B0604020202020204" pitchFamily="34" charset="0"/>
                          <a:cs typeface="Arial" panose="020B0604020202020204" pitchFamily="34" charset="0"/>
                        </a:rPr>
                        <a:t>Conferences or summits</a:t>
                      </a:r>
                    </a:p>
                  </a:txBody>
                  <a:tcPr marL="118872" anchor="ctr"/>
                </a:tc>
                <a:tc>
                  <a:txBody>
                    <a:bodyPr/>
                    <a:lstStyle/>
                    <a:p>
                      <a:pPr algn="l"/>
                      <a:r>
                        <a:rPr lang="en-US" sz="1100" dirty="0">
                          <a:latin typeface="Arial" panose="020B0604020202020204" pitchFamily="34" charset="0"/>
                          <a:cs typeface="Arial" panose="020B0604020202020204" pitchFamily="34" charset="0"/>
                        </a:rPr>
                        <a:t>Industry- or company-focused events for the discussion of timely topics</a:t>
                      </a:r>
                    </a:p>
                  </a:txBody>
                  <a:tcPr marL="118872" anchor="ctr"/>
                </a:tc>
                <a:extLst>
                  <a:ext uri="{0D108BD9-81ED-4DB2-BD59-A6C34878D82A}">
                    <a16:rowId xmlns:a16="http://schemas.microsoft.com/office/drawing/2014/main" val="44893531"/>
                  </a:ext>
                </a:extLst>
              </a:tr>
              <a:tr h="457200">
                <a:tc>
                  <a:txBody>
                    <a:bodyPr/>
                    <a:lstStyle/>
                    <a:p>
                      <a:pPr algn="l"/>
                      <a:r>
                        <a:rPr lang="en-US" sz="1100" dirty="0">
                          <a:latin typeface="Arial" panose="020B0604020202020204" pitchFamily="34" charset="0"/>
                          <a:cs typeface="Arial" panose="020B0604020202020204" pitchFamily="34" charset="0"/>
                        </a:rPr>
                        <a:t>Incentives </a:t>
                      </a:r>
                    </a:p>
                  </a:txBody>
                  <a:tcPr marL="118872" anchor="ctr"/>
                </a:tc>
                <a:tc>
                  <a:txBody>
                    <a:bodyPr/>
                    <a:lstStyle/>
                    <a:p>
                      <a:pPr algn="l"/>
                      <a:r>
                        <a:rPr lang="en-US" sz="1100" dirty="0">
                          <a:latin typeface="Arial" panose="020B0604020202020204" pitchFamily="34" charset="0"/>
                          <a:cs typeface="Arial" panose="020B0604020202020204" pitchFamily="34" charset="0"/>
                        </a:rPr>
                        <a:t>Product- / product line-specific SPIFF programs, if not budgeted through sales</a:t>
                      </a:r>
                    </a:p>
                  </a:txBody>
                  <a:tcPr marL="118872" anchor="ctr"/>
                </a:tc>
                <a:extLst>
                  <a:ext uri="{0D108BD9-81ED-4DB2-BD59-A6C34878D82A}">
                    <a16:rowId xmlns:a16="http://schemas.microsoft.com/office/drawing/2014/main" val="3852412778"/>
                  </a:ext>
                </a:extLst>
              </a:tr>
            </a:tbl>
          </a:graphicData>
        </a:graphic>
      </p:graphicFrame>
      <p:sp>
        <p:nvSpPr>
          <p:cNvPr id="4" name="Title 1">
            <a:extLst>
              <a:ext uri="{FF2B5EF4-FFF2-40B4-BE49-F238E27FC236}">
                <a16:creationId xmlns:a16="http://schemas.microsoft.com/office/drawing/2014/main" id="{AE88771C-A19B-F866-3562-4330E6B8D53A}"/>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Marketing program (template details)</a:t>
            </a:r>
          </a:p>
        </p:txBody>
      </p:sp>
      <p:pic>
        <p:nvPicPr>
          <p:cNvPr id="7" name="Picture 6" descr="A close up of a sign&#10;&#10;Description automatically generated">
            <a:extLst>
              <a:ext uri="{FF2B5EF4-FFF2-40B4-BE49-F238E27FC236}">
                <a16:creationId xmlns:a16="http://schemas.microsoft.com/office/drawing/2014/main" id="{30CA1D96-190D-BE04-D187-81FB4C328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8" name="Straight Connector 7">
            <a:extLst>
              <a:ext uri="{FF2B5EF4-FFF2-40B4-BE49-F238E27FC236}">
                <a16:creationId xmlns:a16="http://schemas.microsoft.com/office/drawing/2014/main" id="{39097D10-86CE-8D4A-3082-372F30EF0C48}"/>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9" name="Group 8">
            <a:extLst>
              <a:ext uri="{FF2B5EF4-FFF2-40B4-BE49-F238E27FC236}">
                <a16:creationId xmlns:a16="http://schemas.microsoft.com/office/drawing/2014/main" id="{7ED3B3C4-1AF5-D532-7B39-0EA6E352083B}"/>
              </a:ext>
            </a:extLst>
          </p:cNvPr>
          <p:cNvGrpSpPr/>
          <p:nvPr/>
        </p:nvGrpSpPr>
        <p:grpSpPr>
          <a:xfrm>
            <a:off x="8203214" y="548640"/>
            <a:ext cx="1560443" cy="1560443"/>
            <a:chOff x="10241280" y="2738535"/>
            <a:chExt cx="1560443" cy="1560443"/>
          </a:xfrm>
        </p:grpSpPr>
        <p:sp>
          <p:nvSpPr>
            <p:cNvPr id="10" name="Oval 9">
              <a:extLst>
                <a:ext uri="{FF2B5EF4-FFF2-40B4-BE49-F238E27FC236}">
                  <a16:creationId xmlns:a16="http://schemas.microsoft.com/office/drawing/2014/main" id="{92E437CD-0B1E-86C8-3684-EC5D2011DC2A}"/>
                </a:ext>
              </a:extLst>
            </p:cNvPr>
            <p:cNvSpPr/>
            <p:nvPr/>
          </p:nvSpPr>
          <p:spPr>
            <a:xfrm>
              <a:off x="10241280" y="2738535"/>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1" name="TextBox 10">
              <a:extLst>
                <a:ext uri="{FF2B5EF4-FFF2-40B4-BE49-F238E27FC236}">
                  <a16:creationId xmlns:a16="http://schemas.microsoft.com/office/drawing/2014/main" id="{6CF56241-31E2-A710-BF73-841B4EBB1DAB}"/>
                </a:ext>
              </a:extLst>
            </p:cNvPr>
            <p:cNvSpPr txBox="1"/>
            <p:nvPr/>
          </p:nvSpPr>
          <p:spPr>
            <a:xfrm>
              <a:off x="10336205" y="3093823"/>
              <a:ext cx="1370592" cy="1169551"/>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The below table displays examples with descriptions of marketing objectives for use in your program table</a:t>
              </a:r>
            </a:p>
          </p:txBody>
        </p:sp>
        <p:pic>
          <p:nvPicPr>
            <p:cNvPr id="12" name="Picture 11">
              <a:extLst>
                <a:ext uri="{FF2B5EF4-FFF2-40B4-BE49-F238E27FC236}">
                  <a16:creationId xmlns:a16="http://schemas.microsoft.com/office/drawing/2014/main" id="{F7FFEE00-800A-DC1D-581B-6AF3D4C79A05}"/>
                </a:ext>
              </a:extLst>
            </p:cNvPr>
            <p:cNvPicPr>
              <a:picLocks noChangeAspect="1"/>
            </p:cNvPicPr>
            <p:nvPr/>
          </p:nvPicPr>
          <p:blipFill>
            <a:blip r:embed="rId3"/>
            <a:stretch>
              <a:fillRect/>
            </a:stretch>
          </p:blipFill>
          <p:spPr>
            <a:xfrm>
              <a:off x="10914654" y="2842957"/>
              <a:ext cx="213694" cy="213694"/>
            </a:xfrm>
            <a:prstGeom prst="rect">
              <a:avLst/>
            </a:prstGeom>
          </p:spPr>
        </p:pic>
      </p:grpSp>
    </p:spTree>
    <p:extLst>
      <p:ext uri="{BB962C8B-B14F-4D97-AF65-F5344CB8AC3E}">
        <p14:creationId xmlns:p14="http://schemas.microsoft.com/office/powerpoint/2010/main" val="124615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78914-B31B-C246-012A-0688E85B54B5}"/>
              </a:ext>
            </a:extLst>
          </p:cNvPr>
          <p:cNvSpPr>
            <a:spLocks noGrp="1"/>
          </p:cNvSpPr>
          <p:nvPr>
            <p:ph type="title"/>
          </p:nvPr>
        </p:nvSpPr>
        <p:spPr>
          <a:xfrm>
            <a:off x="457200" y="332913"/>
            <a:ext cx="9454243" cy="793758"/>
          </a:xfrm>
        </p:spPr>
        <p:txBody>
          <a:bodyPr>
            <a:normAutofit/>
          </a:bodyPr>
          <a:lstStyle/>
          <a:p>
            <a:r>
              <a:rPr lang="en-US" sz="3000" dirty="0">
                <a:solidFill>
                  <a:srgbClr val="541299"/>
                </a:solidFill>
                <a:latin typeface="Georgia" panose="02040502050405020303" pitchFamily="18" charset="0"/>
              </a:rPr>
              <a:t>Color Psychology – create your slideware color scheme</a:t>
            </a:r>
          </a:p>
        </p:txBody>
      </p:sp>
      <p:sp>
        <p:nvSpPr>
          <p:cNvPr id="3" name="Content Placeholder 2">
            <a:extLst>
              <a:ext uri="{FF2B5EF4-FFF2-40B4-BE49-F238E27FC236}">
                <a16:creationId xmlns:a16="http://schemas.microsoft.com/office/drawing/2014/main" id="{2BC10062-79D7-0C73-BC65-8CF2AC996674}"/>
              </a:ext>
            </a:extLst>
          </p:cNvPr>
          <p:cNvSpPr>
            <a:spLocks noGrp="1"/>
          </p:cNvSpPr>
          <p:nvPr>
            <p:ph idx="4294967295"/>
          </p:nvPr>
        </p:nvSpPr>
        <p:spPr>
          <a:xfrm>
            <a:off x="10026868" y="1342398"/>
            <a:ext cx="1883979" cy="4781549"/>
          </a:xfrm>
        </p:spPr>
        <p:txBody>
          <a:bodyPr>
            <a:noAutofit/>
          </a:bodyPr>
          <a:lstStyle/>
          <a:p>
            <a:pPr marL="0" indent="0">
              <a:lnSpc>
                <a:spcPct val="110000"/>
              </a:lnSpc>
              <a:buNone/>
            </a:pPr>
            <a:r>
              <a:rPr lang="en-US" sz="1000" b="1" dirty="0">
                <a:solidFill>
                  <a:srgbClr val="2B0F4F"/>
                </a:solidFill>
                <a:latin typeface="Arial"/>
                <a:cs typeface="Arial"/>
              </a:rPr>
              <a:t>Always use an on-brand slide deck issued by your corporate marketing or marketing communications team. </a:t>
            </a:r>
            <a:endParaRPr lang="en-US" sz="1000" b="1" dirty="0">
              <a:solidFill>
                <a:srgbClr val="2B0F4F"/>
              </a:solidFill>
              <a:latin typeface="Arial" panose="020B0604020202020204" pitchFamily="34" charset="0"/>
              <a:cs typeface="Arial" panose="020B0604020202020204" pitchFamily="34" charset="0"/>
            </a:endParaRPr>
          </a:p>
          <a:p>
            <a:pPr marL="0" indent="0">
              <a:lnSpc>
                <a:spcPct val="110000"/>
              </a:lnSpc>
              <a:buNone/>
            </a:pPr>
            <a:r>
              <a:rPr lang="en-US" sz="1000" b="1" dirty="0">
                <a:solidFill>
                  <a:srgbClr val="2B0F4F"/>
                </a:solidFill>
                <a:latin typeface="Arial" panose="020B0604020202020204" pitchFamily="34" charset="0"/>
                <a:cs typeface="Arial" panose="020B0604020202020204" pitchFamily="34" charset="0"/>
              </a:rPr>
              <a:t>If you don’t have one, consider color psychology. It’s a powerful tool in branding, marketing, and design in general. This chart provides a quick glimpse at the psychology behind 12 of the world’s most popular colors. While context and culture matter, research has shown that these are the emotions most often associated with each color. </a:t>
            </a:r>
          </a:p>
          <a:p>
            <a:pPr marL="0" indent="0">
              <a:lnSpc>
                <a:spcPct val="110000"/>
              </a:lnSpc>
              <a:buNone/>
            </a:pPr>
            <a:r>
              <a:rPr lang="en-US" sz="1000" b="1" dirty="0">
                <a:solidFill>
                  <a:srgbClr val="2B0F4F"/>
                </a:solidFill>
                <a:latin typeface="Arial" panose="020B0604020202020204" pitchFamily="34" charset="0"/>
                <a:cs typeface="Arial" panose="020B0604020202020204" pitchFamily="34" charset="0"/>
              </a:rPr>
              <a:t>Whichever medium you’re working in, this quick reference guide will help you pick the color that best communicates the meaning behind your design. </a:t>
            </a:r>
          </a:p>
        </p:txBody>
      </p:sp>
      <p:sp>
        <p:nvSpPr>
          <p:cNvPr id="4" name="Footer Placeholder 3">
            <a:extLst>
              <a:ext uri="{FF2B5EF4-FFF2-40B4-BE49-F238E27FC236}">
                <a16:creationId xmlns:a16="http://schemas.microsoft.com/office/drawing/2014/main" id="{179BEC0E-54FB-9431-59A5-4C7063993A5F}"/>
              </a:ext>
            </a:extLst>
          </p:cNvPr>
          <p:cNvSpPr>
            <a:spLocks noGrp="1"/>
          </p:cNvSpPr>
          <p:nvPr>
            <p:ph type="ftr" sz="quarter" idx="4294967295"/>
          </p:nvPr>
        </p:nvSpPr>
        <p:spPr>
          <a:xfrm>
            <a:off x="457200" y="6385846"/>
            <a:ext cx="6360066" cy="365125"/>
          </a:xfrm>
        </p:spPr>
        <p:txBody>
          <a:bodyPr/>
          <a:lstStyle/>
          <a:p>
            <a:pPr algn="l"/>
            <a:r>
              <a:rPr lang="en-US" dirty="0"/>
              <a:t>https://www.ignytebrands.com/the-psychology-of-color-in-branding/#3</a:t>
            </a:r>
          </a:p>
        </p:txBody>
      </p:sp>
      <p:pic>
        <p:nvPicPr>
          <p:cNvPr id="6" name="Picture 5">
            <a:extLst>
              <a:ext uri="{FF2B5EF4-FFF2-40B4-BE49-F238E27FC236}">
                <a16:creationId xmlns:a16="http://schemas.microsoft.com/office/drawing/2014/main" id="{1CBCA3F3-848F-DEF0-22D8-11FDF4E47AD9}"/>
              </a:ext>
            </a:extLst>
          </p:cNvPr>
          <p:cNvPicPr>
            <a:picLocks noChangeAspect="1"/>
          </p:cNvPicPr>
          <p:nvPr/>
        </p:nvPicPr>
        <p:blipFill>
          <a:blip r:embed="rId2"/>
          <a:stretch>
            <a:fillRect/>
          </a:stretch>
        </p:blipFill>
        <p:spPr>
          <a:xfrm>
            <a:off x="563336" y="1399546"/>
            <a:ext cx="9159023" cy="4781549"/>
          </a:xfrm>
          <a:prstGeom prst="rect">
            <a:avLst/>
          </a:prstGeom>
          <a:ln>
            <a:noFill/>
          </a:ln>
        </p:spPr>
      </p:pic>
      <p:pic>
        <p:nvPicPr>
          <p:cNvPr id="5" name="Picture 4" descr="A close up of a sign&#10;&#10;Description automatically generated">
            <a:extLst>
              <a:ext uri="{FF2B5EF4-FFF2-40B4-BE49-F238E27FC236}">
                <a16:creationId xmlns:a16="http://schemas.microsoft.com/office/drawing/2014/main" id="{F28D4BAF-5A36-6D20-E3DD-1D2B09C884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sp>
        <p:nvSpPr>
          <p:cNvPr id="7" name="Slide Number Placeholder 5">
            <a:extLst>
              <a:ext uri="{FF2B5EF4-FFF2-40B4-BE49-F238E27FC236}">
                <a16:creationId xmlns:a16="http://schemas.microsoft.com/office/drawing/2014/main" id="{AD926E88-4145-71E6-E2BE-89A09219E537}"/>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2</a:t>
            </a:fld>
            <a:endParaRPr lang="en-US" dirty="0">
              <a:latin typeface="Arial" panose="020B0604020202020204" pitchFamily="34" charset="0"/>
            </a:endParaRPr>
          </a:p>
        </p:txBody>
      </p:sp>
      <p:cxnSp>
        <p:nvCxnSpPr>
          <p:cNvPr id="8" name="Straight Connector 7">
            <a:extLst>
              <a:ext uri="{FF2B5EF4-FFF2-40B4-BE49-F238E27FC236}">
                <a16:creationId xmlns:a16="http://schemas.microsoft.com/office/drawing/2014/main" id="{4BF965B8-06FA-07AB-F87D-820C46D1CC59}"/>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9007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050D9C4-7BCC-117C-139C-BC9D0C5143C0}"/>
              </a:ext>
            </a:extLst>
          </p:cNvPr>
          <p:cNvSpPr txBox="1"/>
          <p:nvPr/>
        </p:nvSpPr>
        <p:spPr>
          <a:xfrm>
            <a:off x="427028" y="1436060"/>
            <a:ext cx="2718988" cy="5172891"/>
          </a:xfrm>
          <a:prstGeom prst="rect">
            <a:avLst/>
          </a:prstGeom>
          <a:noFill/>
        </p:spPr>
        <p:txBody>
          <a:bodyPr wrap="square" lIns="91440" tIns="45720" rIns="91440" bIns="45720" anchor="t">
            <a:spAutoFit/>
          </a:bodyPr>
          <a:lstStyle/>
          <a:p>
            <a:pPr>
              <a:lnSpc>
                <a:spcPct val="110000"/>
              </a:lnSpc>
              <a:spcAft>
                <a:spcPts val="900"/>
              </a:spcAft>
            </a:pPr>
            <a:r>
              <a:rPr lang="en-US" sz="1000" b="1" dirty="0">
                <a:effectLst/>
                <a:latin typeface="Arial"/>
                <a:ea typeface="Aptos" panose="020B0004020202020204" pitchFamily="34" charset="0"/>
                <a:cs typeface="Arial"/>
              </a:rPr>
              <a:t>Academic journal: </a:t>
            </a:r>
            <a:r>
              <a:rPr lang="en-US" sz="1000" dirty="0">
                <a:effectLst/>
                <a:latin typeface="Arial"/>
                <a:ea typeface="Aptos" panose="020B0004020202020204" pitchFamily="34" charset="0"/>
                <a:cs typeface="Arial"/>
              </a:rPr>
              <a:t>A scholarly publication containing articles and whitepapers written by researchers, professors, and other experts; typically peer-reviewed</a:t>
            </a:r>
            <a:r>
              <a:rPr lang="en-US" sz="1000" dirty="0">
                <a:latin typeface="Arial"/>
                <a:ea typeface="Aptos" panose="020B0004020202020204" pitchFamily="34" charset="0"/>
                <a:cs typeface="Arial"/>
              </a:rPr>
              <a:t> </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0000"/>
              </a:lnSpc>
              <a:spcBef>
                <a:spcPts val="0"/>
              </a:spcBef>
              <a:spcAft>
                <a:spcPts val="900"/>
              </a:spcAft>
            </a:pPr>
            <a:r>
              <a:rPr lang="en-US" sz="1000" b="1" dirty="0">
                <a:effectLst/>
                <a:latin typeface="Arial" panose="020B0604020202020204" pitchFamily="34" charset="0"/>
                <a:ea typeface="Aptos" panose="020B0004020202020204" pitchFamily="34" charset="0"/>
                <a:cs typeface="Arial" panose="020B0604020202020204" pitchFamily="34" charset="0"/>
              </a:rPr>
              <a:t>ABM: </a:t>
            </a:r>
            <a:r>
              <a:rPr lang="en-US" sz="1000" dirty="0">
                <a:effectLst/>
                <a:latin typeface="Arial" panose="020B0604020202020204" pitchFamily="34" charset="0"/>
                <a:ea typeface="Aptos" panose="020B0004020202020204" pitchFamily="34" charset="0"/>
                <a:cs typeface="Arial" panose="020B0604020202020204" pitchFamily="34" charset="0"/>
              </a:rPr>
              <a:t>Account-based marketing </a:t>
            </a:r>
          </a:p>
          <a:p>
            <a:pPr>
              <a:lnSpc>
                <a:spcPct val="110000"/>
              </a:lnSpc>
              <a:spcAft>
                <a:spcPts val="900"/>
              </a:spcAft>
            </a:pPr>
            <a:r>
              <a:rPr lang="en-US" sz="1000" b="1" dirty="0">
                <a:effectLst/>
                <a:latin typeface="Arial"/>
                <a:ea typeface="Aptos" panose="020B0004020202020204" pitchFamily="34" charset="0"/>
                <a:cs typeface="Arial"/>
              </a:rPr>
              <a:t>Banner ads: </a:t>
            </a:r>
            <a:r>
              <a:rPr lang="en-US" sz="1000" dirty="0">
                <a:effectLst/>
                <a:latin typeface="Arial"/>
                <a:ea typeface="Aptos" panose="020B0004020202020204" pitchFamily="34" charset="0"/>
                <a:cs typeface="Arial"/>
              </a:rPr>
              <a:t>Use of a rectangular graphic display that stretches across the top, bottom, or sides of a website or online media property</a:t>
            </a:r>
            <a:r>
              <a:rPr lang="en-US" sz="1000" dirty="0">
                <a:latin typeface="Arial"/>
                <a:ea typeface="Aptos" panose="020B0004020202020204" pitchFamily="34" charset="0"/>
                <a:cs typeface="Arial"/>
              </a:rPr>
              <a:t>; a paid </a:t>
            </a:r>
            <a:r>
              <a:rPr lang="en-US" sz="1000" dirty="0">
                <a:effectLst/>
                <a:latin typeface="Arial"/>
                <a:ea typeface="Aptos" panose="020B0004020202020204" pitchFamily="34" charset="0"/>
                <a:cs typeface="Arial"/>
              </a:rPr>
              <a:t>form of advertising</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spcAft>
                <a:spcPts val="900"/>
              </a:spcAft>
            </a:pPr>
            <a:r>
              <a:rPr lang="en-US" sz="1000" b="1" dirty="0">
                <a:effectLst/>
                <a:latin typeface="Arial"/>
                <a:ea typeface="Aptos" panose="020B0004020202020204" pitchFamily="34" charset="0"/>
                <a:cs typeface="Arial"/>
              </a:rPr>
              <a:t>Direct email: </a:t>
            </a:r>
            <a:r>
              <a:rPr lang="en-US" sz="1000" dirty="0">
                <a:effectLst/>
                <a:latin typeface="Arial"/>
                <a:ea typeface="Aptos" panose="020B0004020202020204" pitchFamily="34" charset="0"/>
                <a:cs typeface="Arial"/>
              </a:rPr>
              <a:t>Email campaigns sent directly to a defined list of targets</a:t>
            </a:r>
            <a:r>
              <a:rPr lang="en-US" sz="1000" dirty="0">
                <a:latin typeface="Arial"/>
                <a:ea typeface="Aptos" panose="020B0004020202020204" pitchFamily="34" charset="0"/>
                <a:cs typeface="Arial"/>
              </a:rPr>
              <a:t>, usually to establish a </a:t>
            </a:r>
            <a:r>
              <a:rPr lang="en-US" sz="1000" dirty="0">
                <a:effectLst/>
                <a:latin typeface="Arial"/>
                <a:ea typeface="Aptos" panose="020B0004020202020204" pitchFamily="34" charset="0"/>
                <a:cs typeface="Arial"/>
              </a:rPr>
              <a:t>relationship between the brand and the customer</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spcAft>
                <a:spcPts val="900"/>
              </a:spcAft>
            </a:pPr>
            <a:r>
              <a:rPr lang="en-US" sz="1000" b="1" dirty="0">
                <a:effectLst/>
                <a:latin typeface="Arial"/>
                <a:ea typeface="Aptos" panose="020B0004020202020204" pitchFamily="34" charset="0"/>
                <a:cs typeface="Arial"/>
              </a:rPr>
              <a:t>Event/conference sponsorships: </a:t>
            </a:r>
            <a:r>
              <a:rPr lang="en-US" sz="1000" dirty="0">
                <a:effectLst/>
                <a:latin typeface="Arial"/>
                <a:ea typeface="Aptos" panose="020B0004020202020204" pitchFamily="34" charset="0"/>
                <a:cs typeface="Arial"/>
              </a:rPr>
              <a:t>Paying a premium to support the efforts of an industry conference, usually in return for brand mentions, advertisements, or sponsored giveaways that are included in the</a:t>
            </a:r>
            <a:r>
              <a:rPr lang="en-US" sz="1000" dirty="0">
                <a:latin typeface="Arial"/>
                <a:ea typeface="Aptos" panose="020B0004020202020204" pitchFamily="34" charset="0"/>
                <a:cs typeface="Arial"/>
              </a:rPr>
              <a:t> fee</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Geotargeting: </a:t>
            </a:r>
            <a:r>
              <a:rPr lang="en-US" sz="1000" dirty="0">
                <a:effectLst/>
                <a:latin typeface="Arial"/>
                <a:ea typeface="Aptos" panose="020B0004020202020204" pitchFamily="34" charset="0"/>
                <a:cs typeface="Arial"/>
              </a:rPr>
              <a:t>A marketing strategy that targets ads based on physical locations</a:t>
            </a:r>
          </a:p>
          <a:p>
            <a:pPr>
              <a:lnSpc>
                <a:spcPct val="110000"/>
              </a:lnSpc>
              <a:spcAft>
                <a:spcPts val="900"/>
              </a:spcAft>
            </a:pPr>
            <a:r>
              <a:rPr lang="en-US" sz="1000" b="1" dirty="0">
                <a:effectLst/>
                <a:latin typeface="Arial"/>
                <a:ea typeface="Aptos" panose="020B0004020202020204" pitchFamily="34" charset="0"/>
                <a:cs typeface="Arial"/>
              </a:rPr>
              <a:t>In-facility advertisements: </a:t>
            </a:r>
            <a:r>
              <a:rPr lang="en-US" sz="1000" dirty="0">
                <a:effectLst/>
                <a:latin typeface="Arial"/>
                <a:ea typeface="Aptos" panose="020B0004020202020204" pitchFamily="34" charset="0"/>
                <a:cs typeface="Arial"/>
              </a:rPr>
              <a:t>Utilizing printed or digital materials within a physician’s office or hospital for educating patients on your treatment</a:t>
            </a:r>
            <a:r>
              <a:rPr lang="en-US" sz="1000" dirty="0">
                <a:latin typeface="Arial"/>
                <a:ea typeface="Aptos" panose="020B0004020202020204" pitchFamily="34" charset="0"/>
                <a:cs typeface="Arial"/>
              </a:rPr>
              <a:t>; can</a:t>
            </a:r>
            <a:r>
              <a:rPr lang="en-US" sz="1000" dirty="0">
                <a:effectLst/>
                <a:latin typeface="Arial"/>
                <a:ea typeface="Aptos" panose="020B0004020202020204" pitchFamily="34" charset="0"/>
                <a:cs typeface="Arial"/>
              </a:rPr>
              <a:t> include brochures, branded educational posters, looped videos on a waiting room monitor, </a:t>
            </a:r>
            <a:r>
              <a:rPr lang="en-US" sz="1000" dirty="0">
                <a:latin typeface="Arial"/>
                <a:ea typeface="Aptos" panose="020B0004020202020204" pitchFamily="34" charset="0"/>
                <a:cs typeface="Arial"/>
              </a:rPr>
              <a:t>etc</a:t>
            </a:r>
            <a:r>
              <a:rPr lang="en-US" sz="1000" dirty="0">
                <a:effectLst/>
                <a:latin typeface="Arial"/>
                <a:ea typeface="Aptos" panose="020B0004020202020204" pitchFamily="34" charset="0"/>
                <a:cs typeface="Arial"/>
              </a:rPr>
              <a:t>.</a:t>
            </a:r>
            <a:r>
              <a:rPr lang="en-US" sz="1000" dirty="0">
                <a:latin typeface="Arial"/>
                <a:ea typeface="Aptos" panose="020B0004020202020204" pitchFamily="34" charset="0"/>
                <a:cs typeface="Arial"/>
              </a:rPr>
              <a:t> </a:t>
            </a:r>
            <a:endParaRPr lang="en-US" sz="1000" dirty="0">
              <a:effectLst/>
              <a:latin typeface="Arial" panose="020B0604020202020204" pitchFamily="34" charset="0"/>
              <a:ea typeface="Aptos" panose="020B00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8FA0CF7-6C54-E6B7-6676-BC632B2BB98A}"/>
              </a:ext>
            </a:extLst>
          </p:cNvPr>
          <p:cNvSpPr txBox="1"/>
          <p:nvPr/>
        </p:nvSpPr>
        <p:spPr>
          <a:xfrm>
            <a:off x="6218672" y="1436060"/>
            <a:ext cx="2752091" cy="5057475"/>
          </a:xfrm>
          <a:prstGeom prst="rect">
            <a:avLst/>
          </a:prstGeom>
          <a:noFill/>
        </p:spPr>
        <p:txBody>
          <a:bodyPr wrap="square" lIns="91440" tIns="45720" rIns="91440" bIns="45720" anchor="t">
            <a:spAutoFit/>
          </a:bodyPr>
          <a:lstStyle/>
          <a:p>
            <a:pPr>
              <a:lnSpc>
                <a:spcPct val="110000"/>
              </a:lnSpc>
              <a:spcAft>
                <a:spcPts val="900"/>
              </a:spcAft>
            </a:pPr>
            <a:r>
              <a:rPr lang="en-US" sz="1000" b="1" dirty="0">
                <a:effectLst/>
                <a:latin typeface="Arial"/>
                <a:ea typeface="Aptos" panose="020B0004020202020204" pitchFamily="34" charset="0"/>
                <a:cs typeface="Arial"/>
              </a:rPr>
              <a:t>Print publications: </a:t>
            </a:r>
            <a:r>
              <a:rPr lang="en-US" sz="1000" dirty="0">
                <a:effectLst/>
                <a:latin typeface="Arial"/>
                <a:ea typeface="Aptos" panose="020B0004020202020204" pitchFamily="34" charset="0"/>
                <a:cs typeface="Arial"/>
              </a:rPr>
              <a:t>Hard copy advertisements, whitepapers, journal articles, and other industry publications—anything involving words printed on physical media</a:t>
            </a:r>
            <a:endParaRPr lang="en-US" sz="1000" b="1" dirty="0">
              <a:effectLst/>
              <a:latin typeface="Arial"/>
              <a:ea typeface="Aptos" panose="020B0004020202020204" pitchFamily="34" charset="0"/>
              <a:cs typeface="Arial"/>
            </a:endParaRPr>
          </a:p>
          <a:p>
            <a:pPr>
              <a:lnSpc>
                <a:spcPct val="110000"/>
              </a:lnSpc>
              <a:spcAft>
                <a:spcPts val="900"/>
              </a:spcAft>
            </a:pPr>
            <a:r>
              <a:rPr lang="en-US" sz="1000" b="1" dirty="0">
                <a:effectLst/>
                <a:latin typeface="Arial"/>
                <a:ea typeface="Aptos" panose="020B0004020202020204" pitchFamily="34" charset="0"/>
                <a:cs typeface="Arial"/>
              </a:rPr>
              <a:t>Programmatic</a:t>
            </a:r>
            <a:r>
              <a:rPr lang="en-US" sz="1000" b="1" dirty="0">
                <a:latin typeface="Arial"/>
                <a:ea typeface="Aptos" panose="020B0004020202020204" pitchFamily="34" charset="0"/>
                <a:cs typeface="Arial"/>
              </a:rPr>
              <a:t> advertising</a:t>
            </a:r>
            <a:r>
              <a:rPr lang="en-US" sz="1000" b="1" dirty="0">
                <a:effectLst/>
                <a:latin typeface="Arial"/>
                <a:ea typeface="Aptos" panose="020B0004020202020204" pitchFamily="34" charset="0"/>
                <a:cs typeface="Arial"/>
              </a:rPr>
              <a:t>: </a:t>
            </a:r>
            <a:r>
              <a:rPr lang="en-US" sz="1000" dirty="0">
                <a:effectLst/>
                <a:latin typeface="Arial"/>
                <a:ea typeface="Aptos" panose="020B0004020202020204" pitchFamily="34" charset="0"/>
                <a:cs typeface="Arial"/>
              </a:rPr>
              <a:t>An automated process of placing </a:t>
            </a:r>
            <a:r>
              <a:rPr lang="en-US" sz="1000" dirty="0">
                <a:latin typeface="Arial"/>
                <a:ea typeface="Aptos" panose="020B0004020202020204" pitchFamily="34" charset="0"/>
                <a:cs typeface="Arial"/>
              </a:rPr>
              <a:t>ads using</a:t>
            </a:r>
            <a:r>
              <a:rPr lang="en-US" sz="1000" dirty="0">
                <a:effectLst/>
                <a:latin typeface="Arial"/>
                <a:ea typeface="Aptos" panose="020B0004020202020204" pitchFamily="34" charset="0"/>
                <a:cs typeface="Arial"/>
              </a:rPr>
              <a:t> data about the users to decide which ads will be most effective</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spcAft>
                <a:spcPts val="900"/>
              </a:spcAft>
            </a:pPr>
            <a:r>
              <a:rPr lang="en-US" sz="1000" b="1" dirty="0">
                <a:latin typeface="Arial"/>
                <a:ea typeface="Aptos" panose="020B0004020202020204" pitchFamily="34" charset="0"/>
                <a:cs typeface="Arial"/>
              </a:rPr>
              <a:t>Public relations (PR):</a:t>
            </a:r>
            <a:r>
              <a:rPr lang="en-US" sz="1000" b="1" dirty="0">
                <a:effectLst/>
                <a:latin typeface="Arial"/>
                <a:ea typeface="Aptos" panose="020B0004020202020204" pitchFamily="34" charset="0"/>
                <a:cs typeface="Arial"/>
              </a:rPr>
              <a:t> </a:t>
            </a:r>
            <a:r>
              <a:rPr lang="en-US" sz="1000" dirty="0">
                <a:effectLst/>
                <a:latin typeface="Arial"/>
                <a:ea typeface="Aptos" panose="020B0004020202020204" pitchFamily="34" charset="0"/>
                <a:cs typeface="Arial"/>
              </a:rPr>
              <a:t>Professional maintenance of a favorable public image via strategic communication by or for an organization or </a:t>
            </a:r>
            <a:r>
              <a:rPr lang="en-US" sz="1000" dirty="0">
                <a:latin typeface="Arial"/>
                <a:ea typeface="Aptos" panose="020B0004020202020204" pitchFamily="34" charset="0"/>
                <a:cs typeface="Arial"/>
              </a:rPr>
              <a:t>public figure</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spcAft>
                <a:spcPts val="900"/>
              </a:spcAft>
            </a:pPr>
            <a:r>
              <a:rPr lang="en-US" sz="1000" b="1" dirty="0">
                <a:effectLst/>
                <a:latin typeface="Arial"/>
                <a:ea typeface="Aptos" panose="020B0004020202020204" pitchFamily="34" charset="0"/>
                <a:cs typeface="Arial"/>
              </a:rPr>
              <a:t>Radio</a:t>
            </a:r>
            <a:r>
              <a:rPr lang="en-US" sz="1000" b="1" dirty="0">
                <a:latin typeface="Arial"/>
                <a:ea typeface="Aptos" panose="020B0004020202020204" pitchFamily="34" charset="0"/>
                <a:cs typeface="Arial"/>
              </a:rPr>
              <a:t> advertising</a:t>
            </a:r>
            <a:r>
              <a:rPr lang="en-US" sz="1000" b="1" dirty="0">
                <a:effectLst/>
                <a:latin typeface="Arial"/>
                <a:ea typeface="Aptos" panose="020B0004020202020204" pitchFamily="34" charset="0"/>
                <a:cs typeface="Arial"/>
              </a:rPr>
              <a:t>: </a:t>
            </a:r>
            <a:r>
              <a:rPr lang="en-US" sz="1000" dirty="0">
                <a:effectLst/>
                <a:latin typeface="Arial"/>
                <a:ea typeface="Aptos" panose="020B0004020202020204" pitchFamily="34" charset="0"/>
                <a:cs typeface="Arial"/>
              </a:rPr>
              <a:t>The </a:t>
            </a:r>
            <a:r>
              <a:rPr lang="en-US" sz="1000" dirty="0">
                <a:latin typeface="Arial"/>
                <a:ea typeface="Aptos" panose="020B0004020202020204" pitchFamily="34" charset="0"/>
                <a:cs typeface="Arial"/>
              </a:rPr>
              <a:t>promotion of products or services</a:t>
            </a:r>
            <a:r>
              <a:rPr lang="en-US" sz="1000" dirty="0">
                <a:effectLst/>
                <a:latin typeface="Arial"/>
                <a:ea typeface="Aptos" panose="020B0004020202020204" pitchFamily="34" charset="0"/>
                <a:cs typeface="Arial"/>
              </a:rPr>
              <a:t> via radio or music streaming services</a:t>
            </a:r>
            <a:r>
              <a:rPr lang="en-US" sz="1000" dirty="0">
                <a:latin typeface="Arial"/>
                <a:ea typeface="Aptos" panose="020B0004020202020204" pitchFamily="34" charset="0"/>
                <a:cs typeface="Arial"/>
              </a:rPr>
              <a:t>; can</a:t>
            </a:r>
            <a:r>
              <a:rPr lang="en-US" sz="1000" dirty="0">
                <a:effectLst/>
                <a:latin typeface="Arial"/>
                <a:ea typeface="Aptos" panose="020B0004020202020204" pitchFamily="34" charset="0"/>
                <a:cs typeface="Arial"/>
              </a:rPr>
              <a:t> include standard AM/FM radio stations</a:t>
            </a:r>
            <a:r>
              <a:rPr lang="en-US" sz="1000" dirty="0">
                <a:latin typeface="Arial"/>
                <a:ea typeface="Aptos" panose="020B0004020202020204" pitchFamily="34" charset="0"/>
                <a:cs typeface="Arial"/>
              </a:rPr>
              <a:t> as well as digital platforms like </a:t>
            </a:r>
            <a:r>
              <a:rPr lang="en-US" sz="1000" dirty="0">
                <a:effectLst/>
                <a:latin typeface="Arial"/>
                <a:ea typeface="Aptos" panose="020B0004020202020204" pitchFamily="34" charset="0"/>
                <a:cs typeface="Arial"/>
              </a:rPr>
              <a:t>Spotify, Pandora, YouTube Music,</a:t>
            </a:r>
            <a:r>
              <a:rPr lang="en-US" sz="1000" dirty="0">
                <a:latin typeface="Arial"/>
                <a:ea typeface="Aptos" panose="020B0004020202020204" pitchFamily="34" charset="0"/>
                <a:cs typeface="Arial"/>
              </a:rPr>
              <a:t> </a:t>
            </a:r>
            <a:r>
              <a:rPr lang="en-US" sz="1000" dirty="0">
                <a:effectLst/>
                <a:latin typeface="Arial"/>
                <a:ea typeface="Aptos" panose="020B0004020202020204" pitchFamily="34" charset="0"/>
                <a:cs typeface="Arial"/>
              </a:rPr>
              <a:t>iHeartRadio, </a:t>
            </a:r>
            <a:r>
              <a:rPr lang="en-US" sz="1000" dirty="0">
                <a:latin typeface="Arial"/>
                <a:ea typeface="Aptos" panose="020B0004020202020204" pitchFamily="34" charset="0"/>
                <a:cs typeface="Arial"/>
              </a:rPr>
              <a:t>etc.</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Retargeting: </a:t>
            </a:r>
            <a:r>
              <a:rPr lang="en-US" sz="1000" dirty="0">
                <a:effectLst/>
                <a:latin typeface="Arial"/>
                <a:ea typeface="Aptos" panose="020B0004020202020204" pitchFamily="34" charset="0"/>
                <a:cs typeface="Arial"/>
              </a:rPr>
              <a:t>A dynamic digital marketing strategy designed to engage potential customers who‘ve shown interest in your brand but haven’t converted</a:t>
            </a: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SEO strategy: </a:t>
            </a:r>
            <a:r>
              <a:rPr lang="en-US" sz="1000" dirty="0">
                <a:effectLst/>
                <a:latin typeface="Arial"/>
                <a:ea typeface="Aptos" panose="020B0004020202020204" pitchFamily="34" charset="0"/>
                <a:cs typeface="Arial"/>
              </a:rPr>
              <a:t>The process of organizing a website’s content by topic and keyword to improve the likelihood of appearing in specific search results</a:t>
            </a:r>
          </a:p>
        </p:txBody>
      </p:sp>
      <p:sp>
        <p:nvSpPr>
          <p:cNvPr id="2" name="TextBox 1">
            <a:extLst>
              <a:ext uri="{FF2B5EF4-FFF2-40B4-BE49-F238E27FC236}">
                <a16:creationId xmlns:a16="http://schemas.microsoft.com/office/drawing/2014/main" id="{073080DB-1E4B-D511-1865-014EFD761284}"/>
              </a:ext>
            </a:extLst>
          </p:cNvPr>
          <p:cNvSpPr txBox="1"/>
          <p:nvPr/>
        </p:nvSpPr>
        <p:spPr>
          <a:xfrm>
            <a:off x="3365291" y="1436060"/>
            <a:ext cx="2589744" cy="4759957"/>
          </a:xfrm>
          <a:prstGeom prst="rect">
            <a:avLst/>
          </a:prstGeom>
          <a:noFill/>
        </p:spPr>
        <p:txBody>
          <a:bodyPr wrap="square" rtlCol="0">
            <a:spAutoFit/>
          </a:bodyPr>
          <a:lstStyle/>
          <a:p>
            <a:pPr marL="0" marR="0">
              <a:lnSpc>
                <a:spcPct val="110000"/>
              </a:lnSpc>
              <a:spcBef>
                <a:spcPts val="0"/>
              </a:spcBef>
              <a:spcAft>
                <a:spcPts val="900"/>
              </a:spcAft>
            </a:pPr>
            <a:r>
              <a:rPr lang="en-US" sz="1000" b="1" dirty="0">
                <a:effectLst/>
                <a:latin typeface="Arial"/>
                <a:ea typeface="Aptos" panose="020B0004020202020204" pitchFamily="34" charset="0"/>
                <a:cs typeface="Arial"/>
              </a:rPr>
              <a:t>Industry society partnerships: </a:t>
            </a:r>
            <a:r>
              <a:rPr lang="en-US" sz="1000" dirty="0">
                <a:effectLst/>
                <a:latin typeface="Arial"/>
                <a:ea typeface="Aptos" panose="020B0004020202020204" pitchFamily="34" charset="0"/>
                <a:cs typeface="Arial"/>
              </a:rPr>
              <a:t>Scientific collaboration with known industry societies intended to reach clinical, medical, or scientific buyers, users, or influencers in support of your organization, device, or product</a:t>
            </a: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Keyword optimization: </a:t>
            </a:r>
            <a:r>
              <a:rPr lang="en-US" sz="1000" dirty="0">
                <a:effectLst/>
                <a:latin typeface="Arial"/>
                <a:ea typeface="Aptos" panose="020B0004020202020204" pitchFamily="34" charset="0"/>
                <a:cs typeface="Arial"/>
              </a:rPr>
              <a:t>The process of researching, analyzing, and selecting the best keywords to target for organic search traffic</a:t>
            </a:r>
          </a:p>
          <a:p>
            <a:pPr>
              <a:lnSpc>
                <a:spcPct val="110000"/>
              </a:lnSpc>
              <a:spcAft>
                <a:spcPts val="800"/>
              </a:spcAft>
            </a:pPr>
            <a:r>
              <a:rPr lang="en-US" sz="1000" b="1" kern="100" dirty="0">
                <a:effectLst/>
                <a:latin typeface="Arial"/>
                <a:ea typeface="Aptos" panose="020B0004020202020204" pitchFamily="34" charset="0"/>
                <a:cs typeface="Arial"/>
              </a:rPr>
              <a:t>KOL champions: </a:t>
            </a:r>
            <a:r>
              <a:rPr lang="en-US" sz="1000" kern="100" dirty="0">
                <a:effectLst/>
                <a:latin typeface="Arial"/>
                <a:ea typeface="Aptos" panose="020B0004020202020204" pitchFamily="34" charset="0"/>
                <a:cs typeface="Arial"/>
              </a:rPr>
              <a:t>People or organizations </a:t>
            </a:r>
            <a:r>
              <a:rPr lang="en-US" sz="1000" kern="100" dirty="0">
                <a:latin typeface="Arial"/>
                <a:ea typeface="Aptos" panose="020B0004020202020204" pitchFamily="34" charset="0"/>
                <a:cs typeface="Arial"/>
              </a:rPr>
              <a:t>with considerable decision-making influence and well-respected reputations within an industry</a:t>
            </a:r>
            <a:endParaRPr lang="en-US" sz="10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Patient support programs/communities: </a:t>
            </a:r>
            <a:r>
              <a:rPr lang="en-US" sz="1000" dirty="0">
                <a:effectLst/>
                <a:latin typeface="Arial"/>
                <a:ea typeface="Aptos" panose="020B0004020202020204" pitchFamily="34" charset="0"/>
                <a:cs typeface="Arial"/>
              </a:rPr>
              <a:t>Programs, communities, or advocacy groups that support patient access to </a:t>
            </a:r>
            <a:r>
              <a:rPr lang="en-US" sz="1000" dirty="0">
                <a:latin typeface="Arial"/>
                <a:ea typeface="Aptos" panose="020B0004020202020204" pitchFamily="34" charset="0"/>
                <a:cs typeface="Arial"/>
              </a:rPr>
              <a:t>care</a:t>
            </a:r>
            <a:r>
              <a:rPr lang="en-US" sz="1000" dirty="0">
                <a:effectLst/>
                <a:latin typeface="Arial"/>
                <a:ea typeface="Aptos" panose="020B0004020202020204" pitchFamily="34" charset="0"/>
                <a:cs typeface="Arial"/>
              </a:rPr>
              <a:t> and assist patients with navigating through the complex healthcare system</a:t>
            </a: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Pay per click: </a:t>
            </a:r>
            <a:r>
              <a:rPr lang="en-US" sz="1000" dirty="0">
                <a:effectLst/>
                <a:latin typeface="Arial"/>
                <a:ea typeface="Aptos" panose="020B0004020202020204" pitchFamily="34" charset="0"/>
                <a:cs typeface="Arial"/>
              </a:rPr>
              <a:t>A digital advertising model in which a company places an advertisement on a website and pays a sum of money to the host website when a user clicks on the ad</a:t>
            </a:r>
          </a:p>
        </p:txBody>
      </p:sp>
      <p:sp>
        <p:nvSpPr>
          <p:cNvPr id="3" name="TextBox 2">
            <a:extLst>
              <a:ext uri="{FF2B5EF4-FFF2-40B4-BE49-F238E27FC236}">
                <a16:creationId xmlns:a16="http://schemas.microsoft.com/office/drawing/2014/main" id="{4F84214B-D03E-2233-C9B8-EEE2430FD1F5}"/>
              </a:ext>
            </a:extLst>
          </p:cNvPr>
          <p:cNvSpPr txBox="1"/>
          <p:nvPr/>
        </p:nvSpPr>
        <p:spPr>
          <a:xfrm>
            <a:off x="9127997" y="1436060"/>
            <a:ext cx="2729223" cy="3926396"/>
          </a:xfrm>
          <a:prstGeom prst="rect">
            <a:avLst/>
          </a:prstGeom>
          <a:noFill/>
        </p:spPr>
        <p:txBody>
          <a:bodyPr wrap="square" lIns="91440" tIns="45720" rIns="91440" bIns="45720" anchor="t">
            <a:spAutoFit/>
          </a:bodyPr>
          <a:lstStyle/>
          <a:p>
            <a:pPr>
              <a:lnSpc>
                <a:spcPct val="110000"/>
              </a:lnSpc>
              <a:spcAft>
                <a:spcPts val="900"/>
              </a:spcAft>
            </a:pPr>
            <a:r>
              <a:rPr lang="en-US" sz="1000" b="1" dirty="0">
                <a:effectLst/>
                <a:latin typeface="Arial"/>
                <a:ea typeface="Aptos" panose="020B0004020202020204" pitchFamily="34" charset="0"/>
                <a:cs typeface="Arial"/>
              </a:rPr>
              <a:t>Social media</a:t>
            </a:r>
            <a:r>
              <a:rPr lang="en-US" sz="1000" b="1" dirty="0">
                <a:latin typeface="Arial"/>
                <a:ea typeface="Aptos" panose="020B0004020202020204" pitchFamily="34" charset="0"/>
                <a:cs typeface="Arial"/>
              </a:rPr>
              <a:t> marketing</a:t>
            </a:r>
            <a:r>
              <a:rPr lang="en-US" sz="1000" b="1" dirty="0">
                <a:effectLst/>
                <a:latin typeface="Arial"/>
                <a:ea typeface="Aptos" panose="020B0004020202020204" pitchFamily="34" charset="0"/>
                <a:cs typeface="Arial"/>
              </a:rPr>
              <a:t>: </a:t>
            </a:r>
            <a:r>
              <a:rPr lang="en-US" sz="1000" dirty="0">
                <a:effectLst/>
                <a:latin typeface="Arial"/>
                <a:ea typeface="Aptos" panose="020B0004020202020204" pitchFamily="34" charset="0"/>
                <a:cs typeface="Arial"/>
              </a:rPr>
              <a:t>Using social media platforms to build a company’s brand, increase sales, and drive website traffic</a:t>
            </a:r>
            <a:r>
              <a:rPr lang="en-US" sz="1000" dirty="0">
                <a:latin typeface="Arial"/>
                <a:ea typeface="Aptos" panose="020B0004020202020204" pitchFamily="34" charset="0"/>
                <a:cs typeface="Arial"/>
              </a:rPr>
              <a:t>;</a:t>
            </a:r>
            <a:r>
              <a:rPr lang="en-US" sz="1000" dirty="0">
                <a:effectLst/>
                <a:latin typeface="Arial"/>
                <a:ea typeface="Aptos" panose="020B0004020202020204" pitchFamily="34" charset="0"/>
                <a:cs typeface="Arial"/>
              </a:rPr>
              <a:t> </a:t>
            </a:r>
            <a:r>
              <a:rPr lang="en-US" sz="1000" dirty="0">
                <a:latin typeface="Arial"/>
                <a:ea typeface="Aptos" panose="020B0004020202020204" pitchFamily="34" charset="0"/>
                <a:cs typeface="Arial"/>
              </a:rPr>
              <a:t>can</a:t>
            </a:r>
            <a:r>
              <a:rPr lang="en-US" sz="1000" dirty="0">
                <a:effectLst/>
                <a:latin typeface="Arial"/>
                <a:ea typeface="Aptos" panose="020B0004020202020204" pitchFamily="34" charset="0"/>
                <a:cs typeface="Arial"/>
              </a:rPr>
              <a:t> be utilized organically or through paid promotion</a:t>
            </a:r>
            <a:endParaRPr lang="en-US" sz="1000" b="1" kern="100" dirty="0">
              <a:effectLst/>
              <a:latin typeface="Arial"/>
              <a:ea typeface="Aptos" panose="020B0004020202020204" pitchFamily="34" charset="0"/>
              <a:cs typeface="Arial"/>
            </a:endParaRPr>
          </a:p>
          <a:p>
            <a:pPr>
              <a:lnSpc>
                <a:spcPct val="110000"/>
              </a:lnSpc>
              <a:spcAft>
                <a:spcPts val="900"/>
              </a:spcAft>
            </a:pPr>
            <a:r>
              <a:rPr lang="en-US" sz="1000" b="1" dirty="0">
                <a:effectLst/>
                <a:latin typeface="Arial"/>
                <a:ea typeface="Aptos" panose="020B0004020202020204" pitchFamily="34" charset="0"/>
                <a:cs typeface="Arial"/>
              </a:rPr>
              <a:t>Symposiums: </a:t>
            </a:r>
            <a:r>
              <a:rPr lang="en-US" sz="1000" dirty="0">
                <a:latin typeface="Arial"/>
                <a:ea typeface="Aptos" panose="020B0004020202020204" pitchFamily="34" charset="0"/>
                <a:cs typeface="Arial"/>
              </a:rPr>
              <a:t>Events in which experts </a:t>
            </a:r>
            <a:r>
              <a:rPr lang="en-US" sz="1000" dirty="0">
                <a:effectLst/>
                <a:latin typeface="Arial"/>
                <a:ea typeface="Aptos" panose="020B0004020202020204" pitchFamily="34" charset="0"/>
                <a:cs typeface="Arial"/>
              </a:rPr>
              <a:t>in a given field meet, present papers, and discuss issues and trends or make recommendations for a certain course of action</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0000"/>
              </a:lnSpc>
              <a:spcBef>
                <a:spcPts val="0"/>
              </a:spcBef>
              <a:spcAft>
                <a:spcPts val="900"/>
              </a:spcAft>
            </a:pPr>
            <a:r>
              <a:rPr lang="en-US" sz="1000" b="1" dirty="0">
                <a:effectLst/>
                <a:latin typeface="Arial"/>
                <a:ea typeface="Aptos" panose="020B0004020202020204" pitchFamily="34" charset="0"/>
                <a:cs typeface="Arial"/>
              </a:rPr>
              <a:t>Third-party promotion: </a:t>
            </a:r>
            <a:r>
              <a:rPr lang="en-US" sz="1000" dirty="0">
                <a:effectLst/>
                <a:latin typeface="Arial"/>
                <a:ea typeface="Aptos" panose="020B0004020202020204" pitchFamily="34" charset="0"/>
                <a:cs typeface="Arial"/>
              </a:rPr>
              <a:t>Utilizing a third-party organization for brand awareness or content promotion for a fee</a:t>
            </a:r>
          </a:p>
          <a:p>
            <a:pPr>
              <a:lnSpc>
                <a:spcPct val="110000"/>
              </a:lnSpc>
              <a:spcAft>
                <a:spcPts val="900"/>
              </a:spcAft>
            </a:pPr>
            <a:r>
              <a:rPr lang="en-US" sz="1000" b="1" dirty="0">
                <a:effectLst/>
                <a:latin typeface="Arial"/>
                <a:ea typeface="Aptos" panose="020B0004020202020204" pitchFamily="34" charset="0"/>
                <a:cs typeface="Arial"/>
              </a:rPr>
              <a:t>TV/Streaming </a:t>
            </a:r>
            <a:r>
              <a:rPr lang="en-US" sz="1000" b="1" dirty="0">
                <a:latin typeface="Arial"/>
                <a:ea typeface="Aptos" panose="020B0004020202020204" pitchFamily="34" charset="0"/>
                <a:cs typeface="Arial"/>
              </a:rPr>
              <a:t>advertising</a:t>
            </a:r>
            <a:r>
              <a:rPr lang="en-US" sz="1000" b="1" dirty="0">
                <a:effectLst/>
                <a:latin typeface="Arial"/>
                <a:ea typeface="Aptos" panose="020B0004020202020204" pitchFamily="34" charset="0"/>
                <a:cs typeface="Arial"/>
              </a:rPr>
              <a:t>: </a:t>
            </a:r>
            <a:r>
              <a:rPr lang="en-US" sz="1000" dirty="0">
                <a:effectLst/>
                <a:latin typeface="Arial"/>
                <a:ea typeface="Aptos" panose="020B0004020202020204" pitchFamily="34" charset="0"/>
                <a:cs typeface="Arial"/>
              </a:rPr>
              <a:t>The </a:t>
            </a:r>
            <a:r>
              <a:rPr lang="en-US" sz="1000" dirty="0">
                <a:latin typeface="Arial"/>
                <a:ea typeface="Aptos" panose="020B0004020202020204" pitchFamily="34" charset="0"/>
                <a:cs typeface="Arial"/>
              </a:rPr>
              <a:t>promotion of products or services via</a:t>
            </a:r>
            <a:r>
              <a:rPr lang="en-US" sz="1000" dirty="0">
                <a:effectLst/>
                <a:latin typeface="Arial"/>
                <a:ea typeface="Aptos" panose="020B0004020202020204" pitchFamily="34" charset="0"/>
                <a:cs typeface="Arial"/>
              </a:rPr>
              <a:t> commercials on television or</a:t>
            </a:r>
            <a:r>
              <a:rPr lang="en-US" sz="1000" dirty="0">
                <a:latin typeface="Arial"/>
                <a:ea typeface="Aptos" panose="020B0004020202020204" pitchFamily="34" charset="0"/>
                <a:cs typeface="Arial"/>
              </a:rPr>
              <a:t> video streaming services</a:t>
            </a:r>
            <a:endParaRPr lang="en-US" sz="10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spcAft>
                <a:spcPts val="800"/>
              </a:spcAft>
            </a:pPr>
            <a:r>
              <a:rPr lang="en-US" sz="1000" b="1" kern="100" dirty="0">
                <a:effectLst/>
                <a:latin typeface="Arial"/>
                <a:ea typeface="Aptos" panose="020B0004020202020204" pitchFamily="34" charset="0"/>
                <a:cs typeface="Arial"/>
              </a:rPr>
              <a:t>Webinars: </a:t>
            </a:r>
            <a:r>
              <a:rPr lang="en-US" sz="1000" kern="100" dirty="0">
                <a:latin typeface="Arial"/>
                <a:ea typeface="Aptos" panose="020B0004020202020204" pitchFamily="34" charset="0"/>
                <a:cs typeface="Arial"/>
              </a:rPr>
              <a:t>Online informational seminars</a:t>
            </a:r>
            <a:r>
              <a:rPr lang="en-US" sz="1000" kern="100" dirty="0">
                <a:effectLst/>
                <a:latin typeface="Arial"/>
                <a:ea typeface="Aptos" panose="020B0004020202020204" pitchFamily="34" charset="0"/>
                <a:cs typeface="Arial"/>
              </a:rPr>
              <a:t> hosted by </a:t>
            </a:r>
            <a:r>
              <a:rPr lang="en-US" sz="1000" kern="100" dirty="0">
                <a:latin typeface="Arial"/>
                <a:ea typeface="Aptos" panose="020B0004020202020204" pitchFamily="34" charset="0"/>
                <a:cs typeface="Arial"/>
              </a:rPr>
              <a:t>organizations and</a:t>
            </a:r>
            <a:r>
              <a:rPr lang="en-US" sz="1000" kern="100" dirty="0">
                <a:effectLst/>
                <a:latin typeface="Arial"/>
                <a:ea typeface="Aptos" panose="020B0004020202020204" pitchFamily="34" charset="0"/>
                <a:cs typeface="Arial"/>
              </a:rPr>
              <a:t> broadcasted to a select group of individuals</a:t>
            </a:r>
            <a:r>
              <a:rPr lang="en-US" sz="1000" kern="100" dirty="0">
                <a:latin typeface="Arial"/>
                <a:ea typeface="Aptos" panose="020B0004020202020204" pitchFamily="34" charset="0"/>
                <a:cs typeface="Arial"/>
              </a:rPr>
              <a:t>; </a:t>
            </a:r>
            <a:r>
              <a:rPr lang="en-US" sz="1000" kern="100" dirty="0">
                <a:effectLst/>
                <a:latin typeface="Arial"/>
                <a:ea typeface="Aptos" panose="020B0004020202020204" pitchFamily="34" charset="0"/>
                <a:cs typeface="Arial"/>
              </a:rPr>
              <a:t>also </a:t>
            </a:r>
            <a:r>
              <a:rPr lang="en-US" sz="1000" kern="100" dirty="0">
                <a:latin typeface="Arial"/>
                <a:ea typeface="Aptos" panose="020B0004020202020204" pitchFamily="34" charset="0"/>
                <a:cs typeface="Arial"/>
              </a:rPr>
              <a:t>referred to</a:t>
            </a:r>
            <a:r>
              <a:rPr lang="en-US" sz="1000" kern="100" dirty="0">
                <a:effectLst/>
                <a:latin typeface="Arial"/>
                <a:ea typeface="Aptos" panose="020B0004020202020204" pitchFamily="34" charset="0"/>
                <a:cs typeface="Arial"/>
              </a:rPr>
              <a:t> </a:t>
            </a:r>
            <a:r>
              <a:rPr lang="en-US" sz="1000" kern="100" dirty="0">
                <a:latin typeface="Arial"/>
                <a:ea typeface="Aptos" panose="020B0004020202020204" pitchFamily="34" charset="0"/>
                <a:cs typeface="Arial"/>
              </a:rPr>
              <a:t>as </a:t>
            </a:r>
            <a:r>
              <a:rPr lang="en-US" sz="1000" kern="100" dirty="0">
                <a:effectLst/>
                <a:latin typeface="Arial"/>
                <a:ea typeface="Aptos" panose="020B0004020202020204" pitchFamily="34" charset="0"/>
                <a:cs typeface="Arial"/>
              </a:rPr>
              <a:t>“</a:t>
            </a:r>
            <a:r>
              <a:rPr lang="en-US" sz="1000" kern="100" dirty="0">
                <a:latin typeface="Arial"/>
                <a:ea typeface="Aptos" panose="020B0004020202020204" pitchFamily="34" charset="0"/>
                <a:cs typeface="Arial"/>
              </a:rPr>
              <a:t>webcasts,</a:t>
            </a:r>
            <a:r>
              <a:rPr lang="en-US" sz="1000" kern="100" dirty="0">
                <a:effectLst/>
                <a:latin typeface="Arial"/>
                <a:ea typeface="Aptos" panose="020B0004020202020204" pitchFamily="34" charset="0"/>
                <a:cs typeface="Arial"/>
              </a:rPr>
              <a:t>” “online </a:t>
            </a:r>
            <a:r>
              <a:rPr lang="en-US" sz="1000" kern="100" dirty="0">
                <a:latin typeface="Arial"/>
                <a:ea typeface="Aptos" panose="020B0004020202020204" pitchFamily="34" charset="0"/>
                <a:cs typeface="Arial"/>
              </a:rPr>
              <a:t>events,</a:t>
            </a:r>
            <a:r>
              <a:rPr lang="en-US" sz="1000" kern="100" dirty="0">
                <a:effectLst/>
                <a:latin typeface="Arial"/>
                <a:ea typeface="Aptos" panose="020B0004020202020204" pitchFamily="34" charset="0"/>
                <a:cs typeface="Arial"/>
              </a:rPr>
              <a:t>” or “web </a:t>
            </a:r>
            <a:r>
              <a:rPr lang="en-US" sz="1000" kern="100" dirty="0">
                <a:latin typeface="Arial"/>
                <a:ea typeface="Aptos" panose="020B0004020202020204" pitchFamily="34" charset="0"/>
                <a:cs typeface="Arial"/>
              </a:rPr>
              <a:t>seminars”</a:t>
            </a:r>
            <a:endParaRPr lang="en-US" sz="1000" kern="100" dirty="0">
              <a:effectLst/>
              <a:latin typeface="Arial"/>
              <a:ea typeface="Aptos" panose="020B0004020202020204" pitchFamily="34" charset="0"/>
              <a:cs typeface="Arial"/>
            </a:endParaRPr>
          </a:p>
        </p:txBody>
      </p:sp>
      <p:sp>
        <p:nvSpPr>
          <p:cNvPr id="4" name="Title 1">
            <a:extLst>
              <a:ext uri="{FF2B5EF4-FFF2-40B4-BE49-F238E27FC236}">
                <a16:creationId xmlns:a16="http://schemas.microsoft.com/office/drawing/2014/main" id="{82155265-5CFB-3899-A951-A151AA1E7458}"/>
              </a:ext>
            </a:extLst>
          </p:cNvPr>
          <p:cNvSpPr txBox="1">
            <a:spLocks/>
          </p:cNvSpPr>
          <p:nvPr/>
        </p:nvSpPr>
        <p:spPr>
          <a:xfrm>
            <a:off x="457200" y="332912"/>
            <a:ext cx="9948272" cy="85578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spc="-50" dirty="0">
                <a:solidFill>
                  <a:srgbClr val="541299"/>
                </a:solidFill>
              </a:rPr>
              <a:t>Marketing program (template details — example tactics)</a:t>
            </a:r>
          </a:p>
        </p:txBody>
      </p:sp>
      <p:pic>
        <p:nvPicPr>
          <p:cNvPr id="8" name="Picture 7" descr="A close up of a sign&#10;&#10;Description automatically generated">
            <a:extLst>
              <a:ext uri="{FF2B5EF4-FFF2-40B4-BE49-F238E27FC236}">
                <a16:creationId xmlns:a16="http://schemas.microsoft.com/office/drawing/2014/main" id="{6CB763B2-D7A6-7672-90C0-6A271A471C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11" name="Straight Connector 10">
            <a:extLst>
              <a:ext uri="{FF2B5EF4-FFF2-40B4-BE49-F238E27FC236}">
                <a16:creationId xmlns:a16="http://schemas.microsoft.com/office/drawing/2014/main" id="{BFD5DDDB-3DA8-BC99-061B-CE800124792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ED82956C-412C-FEC3-B2C6-944D9E1D08AA}"/>
              </a:ext>
            </a:extLst>
          </p:cNvPr>
          <p:cNvSpPr txBox="1"/>
          <p:nvPr/>
        </p:nvSpPr>
        <p:spPr>
          <a:xfrm>
            <a:off x="9209047" y="5461885"/>
            <a:ext cx="2555926" cy="934551"/>
          </a:xfrm>
          <a:prstGeom prst="rect">
            <a:avLst/>
          </a:prstGeom>
          <a:noFill/>
          <a:ln w="19050">
            <a:solidFill>
              <a:srgbClr val="00B0F0"/>
            </a:solidFill>
          </a:ln>
        </p:spPr>
        <p:txBody>
          <a:bodyPr wrap="square" lIns="137160" tIns="91440" rIns="91440" bIns="91440" rtlCol="0">
            <a:spAutoFit/>
          </a:bodyPr>
          <a:lstStyle/>
          <a:p>
            <a:pPr>
              <a:lnSpc>
                <a:spcPct val="110000"/>
              </a:lnSpc>
            </a:pPr>
            <a:r>
              <a:rPr lang="en-US" sz="900" b="1" kern="100" dirty="0">
                <a:latin typeface="Arial"/>
                <a:ea typeface="Aptos" panose="020B0004020202020204" pitchFamily="34" charset="0"/>
                <a:cs typeface="Arial"/>
              </a:rPr>
              <a:t>NOTE</a:t>
            </a:r>
            <a:r>
              <a:rPr lang="en-US" sz="900" kern="100" dirty="0">
                <a:latin typeface="Arial"/>
                <a:ea typeface="Aptos" panose="020B0004020202020204" pitchFamily="34" charset="0"/>
                <a:cs typeface="Arial"/>
              </a:rPr>
              <a:t>: Definitive Healthcare provides contact details for email marketing campaigns, as well as provides executive contacts, so you can identify who you want to target across varying tactics.</a:t>
            </a:r>
            <a:endParaRPr lang="en-US" sz="900" b="1" kern="100" dirty="0">
              <a:effectLst/>
              <a:latin typeface="Arial"/>
              <a:ea typeface="Aptos" panose="020B0004020202020204" pitchFamily="34" charset="0"/>
              <a:cs typeface="Arial"/>
            </a:endParaRPr>
          </a:p>
        </p:txBody>
      </p:sp>
      <p:cxnSp>
        <p:nvCxnSpPr>
          <p:cNvPr id="19" name="Straight Connector 18">
            <a:extLst>
              <a:ext uri="{FF2B5EF4-FFF2-40B4-BE49-F238E27FC236}">
                <a16:creationId xmlns:a16="http://schemas.microsoft.com/office/drawing/2014/main" id="{D284F8FD-0FBC-3B06-7DFC-CDDF07AF04CA}"/>
              </a:ext>
            </a:extLst>
          </p:cNvPr>
          <p:cNvCxnSpPr>
            <a:cxnSpLocks/>
          </p:cNvCxnSpPr>
          <p:nvPr/>
        </p:nvCxnSpPr>
        <p:spPr>
          <a:xfrm>
            <a:off x="3243289" y="1436060"/>
            <a:ext cx="0" cy="4957935"/>
          </a:xfrm>
          <a:prstGeom prst="line">
            <a:avLst/>
          </a:prstGeom>
          <a:ln>
            <a:solidFill>
              <a:srgbClr val="541299"/>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D9924278-0129-9442-7FB0-409906A06234}"/>
              </a:ext>
            </a:extLst>
          </p:cNvPr>
          <p:cNvCxnSpPr>
            <a:cxnSpLocks/>
          </p:cNvCxnSpPr>
          <p:nvPr/>
        </p:nvCxnSpPr>
        <p:spPr>
          <a:xfrm>
            <a:off x="6076430" y="1436060"/>
            <a:ext cx="0" cy="4957935"/>
          </a:xfrm>
          <a:prstGeom prst="line">
            <a:avLst/>
          </a:prstGeom>
          <a:ln>
            <a:solidFill>
              <a:srgbClr val="541299"/>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B6854FB-0C8E-CE3F-008C-5379C9AC6A02}"/>
              </a:ext>
            </a:extLst>
          </p:cNvPr>
          <p:cNvCxnSpPr>
            <a:cxnSpLocks/>
          </p:cNvCxnSpPr>
          <p:nvPr/>
        </p:nvCxnSpPr>
        <p:spPr>
          <a:xfrm>
            <a:off x="9014502" y="1436060"/>
            <a:ext cx="0" cy="4957935"/>
          </a:xfrm>
          <a:prstGeom prst="line">
            <a:avLst/>
          </a:prstGeom>
          <a:ln>
            <a:solidFill>
              <a:srgbClr val="54129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1457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FE0C1-CCC3-6CFF-7F8A-9A72DDD825A5}"/>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Marketing programs summary</a:t>
            </a:r>
            <a:endParaRPr lang="en-US" sz="3000" dirty="0">
              <a:solidFill>
                <a:srgbClr val="541299"/>
              </a:solidFill>
            </a:endParaRPr>
          </a:p>
        </p:txBody>
      </p:sp>
      <p:pic>
        <p:nvPicPr>
          <p:cNvPr id="3" name="Picture 2" descr="A close up of a sign&#10;&#10;Description automatically generated">
            <a:extLst>
              <a:ext uri="{FF2B5EF4-FFF2-40B4-BE49-F238E27FC236}">
                <a16:creationId xmlns:a16="http://schemas.microsoft.com/office/drawing/2014/main" id="{CD24A014-A2C8-D26A-5058-437755A472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4" name="Straight Connector 3">
            <a:extLst>
              <a:ext uri="{FF2B5EF4-FFF2-40B4-BE49-F238E27FC236}">
                <a16:creationId xmlns:a16="http://schemas.microsoft.com/office/drawing/2014/main" id="{4A130E78-B158-0FF3-4E1C-C173A72E4183}"/>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8" name="Oval 7">
            <a:extLst>
              <a:ext uri="{FF2B5EF4-FFF2-40B4-BE49-F238E27FC236}">
                <a16:creationId xmlns:a16="http://schemas.microsoft.com/office/drawing/2014/main" id="{76439AA9-99CA-1FB6-5EE9-92A67E4CD55E}"/>
              </a:ext>
            </a:extLst>
          </p:cNvPr>
          <p:cNvSpPr/>
          <p:nvPr/>
        </p:nvSpPr>
        <p:spPr>
          <a:xfrm>
            <a:off x="8213050" y="548639"/>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9" name="TextBox 8">
            <a:extLst>
              <a:ext uri="{FF2B5EF4-FFF2-40B4-BE49-F238E27FC236}">
                <a16:creationId xmlns:a16="http://schemas.microsoft.com/office/drawing/2014/main" id="{957FF997-C8E8-7183-C17E-C71B534A0F0C}"/>
              </a:ext>
            </a:extLst>
          </p:cNvPr>
          <p:cNvSpPr txBox="1"/>
          <p:nvPr/>
        </p:nvSpPr>
        <p:spPr>
          <a:xfrm>
            <a:off x="8203214" y="963237"/>
            <a:ext cx="1619873" cy="1015663"/>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Summarize key outcomes you are hoping to achieve as well as your total requested annual budget. </a:t>
            </a:r>
          </a:p>
        </p:txBody>
      </p:sp>
      <p:pic>
        <p:nvPicPr>
          <p:cNvPr id="10" name="Picture 9">
            <a:extLst>
              <a:ext uri="{FF2B5EF4-FFF2-40B4-BE49-F238E27FC236}">
                <a16:creationId xmlns:a16="http://schemas.microsoft.com/office/drawing/2014/main" id="{DBB83811-8394-4CB9-C7D9-60C46C78EEF0}"/>
              </a:ext>
            </a:extLst>
          </p:cNvPr>
          <p:cNvPicPr>
            <a:picLocks noChangeAspect="1"/>
          </p:cNvPicPr>
          <p:nvPr/>
        </p:nvPicPr>
        <p:blipFill>
          <a:blip r:embed="rId3"/>
          <a:stretch>
            <a:fillRect/>
          </a:stretch>
        </p:blipFill>
        <p:spPr>
          <a:xfrm>
            <a:off x="8906303" y="653062"/>
            <a:ext cx="213694" cy="213694"/>
          </a:xfrm>
          <a:prstGeom prst="rect">
            <a:avLst/>
          </a:prstGeom>
        </p:spPr>
      </p:pic>
    </p:spTree>
    <p:extLst>
      <p:ext uri="{BB962C8B-B14F-4D97-AF65-F5344CB8AC3E}">
        <p14:creationId xmlns:p14="http://schemas.microsoft.com/office/powerpoint/2010/main" val="3372110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47369671"/>
              </p:ext>
            </p:extLst>
          </p:nvPr>
        </p:nvGraphicFramePr>
        <p:xfrm>
          <a:off x="548640" y="1533118"/>
          <a:ext cx="9515781" cy="4413616"/>
        </p:xfrm>
        <a:graphic>
          <a:graphicData uri="http://schemas.openxmlformats.org/drawingml/2006/table">
            <a:tbl>
              <a:tblPr firstRow="1" bandRow="1">
                <a:effectLst/>
                <a:tableStyleId>{638B1855-1B75-4FBE-930C-398BA8C253C6}</a:tableStyleId>
              </a:tblPr>
              <a:tblGrid>
                <a:gridCol w="838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361023">
                  <a:extLst>
                    <a:ext uri="{9D8B030D-6E8A-4147-A177-3AD203B41FA5}">
                      <a16:colId xmlns:a16="http://schemas.microsoft.com/office/drawing/2014/main" val="20002"/>
                    </a:ext>
                  </a:extLst>
                </a:gridCol>
                <a:gridCol w="2551176">
                  <a:extLst>
                    <a:ext uri="{9D8B030D-6E8A-4147-A177-3AD203B41FA5}">
                      <a16:colId xmlns:a16="http://schemas.microsoft.com/office/drawing/2014/main" val="20003"/>
                    </a:ext>
                  </a:extLst>
                </a:gridCol>
                <a:gridCol w="1298162">
                  <a:extLst>
                    <a:ext uri="{9D8B030D-6E8A-4147-A177-3AD203B41FA5}">
                      <a16:colId xmlns:a16="http://schemas.microsoft.com/office/drawing/2014/main" val="20004"/>
                    </a:ext>
                  </a:extLst>
                </a:gridCol>
                <a:gridCol w="1483614">
                  <a:extLst>
                    <a:ext uri="{9D8B030D-6E8A-4147-A177-3AD203B41FA5}">
                      <a16:colId xmlns:a16="http://schemas.microsoft.com/office/drawing/2014/main" val="20005"/>
                    </a:ext>
                  </a:extLst>
                </a:gridCol>
                <a:gridCol w="1069206">
                  <a:extLst>
                    <a:ext uri="{9D8B030D-6E8A-4147-A177-3AD203B41FA5}">
                      <a16:colId xmlns:a16="http://schemas.microsoft.com/office/drawing/2014/main" val="20006"/>
                    </a:ext>
                  </a:extLst>
                </a:gridCol>
              </a:tblGrid>
              <a:tr h="518870">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Strat obj</a:t>
                      </a: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Mktng Obj</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Marketing Tactic</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Short Description</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Timing</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Measure of Success (KPI)</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tc>
                  <a:txBody>
                    <a:bodyPr/>
                    <a:lstStyle/>
                    <a:p>
                      <a:pPr algn="l"/>
                      <a:r>
                        <a:rPr lang="en-US" sz="1000" b="1" kern="900" cap="all" spc="150" dirty="0">
                          <a:solidFill>
                            <a:schemeClr val="bg1"/>
                          </a:solidFill>
                          <a:latin typeface="Arial" panose="020B0604020202020204" pitchFamily="34" charset="0"/>
                          <a:cs typeface="Arial" panose="020B0604020202020204" pitchFamily="34" charset="0"/>
                        </a:rPr>
                        <a:t>Est. costs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1299"/>
                    </a:solidFill>
                  </a:tcPr>
                </a:tc>
                <a:extLst>
                  <a:ext uri="{0D108BD9-81ED-4DB2-BD59-A6C34878D82A}">
                    <a16:rowId xmlns:a16="http://schemas.microsoft.com/office/drawing/2014/main" val="10000"/>
                  </a:ext>
                </a:extLst>
              </a:tr>
              <a:tr h="293274">
                <a:tc rowSpan="10">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Key strategic objective 1 (add more categories </a:t>
                      </a:r>
                    </a:p>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as needed)</a:t>
                      </a: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000" b="0" i="0" u="none" strike="noStrike" cap="none" normalizeH="0" baseline="0" dirty="0">
                          <a:ln>
                            <a:noFill/>
                          </a:ln>
                          <a:solidFill>
                            <a:schemeClr val="tx1"/>
                          </a:solidFill>
                          <a:effectLst/>
                          <a:latin typeface="Arial"/>
                          <a:ea typeface="MS PGothic"/>
                          <a:cs typeface="Arial"/>
                        </a:rPr>
                        <a:t>Demand </a:t>
                      </a:r>
                      <a:r>
                        <a:rPr lang="en-US" altLang="en-US" sz="1000" b="0" i="0" u="none" strike="noStrike" cap="none" normalizeH="0" baseline="0" dirty="0">
                          <a:ln>
                            <a:noFill/>
                          </a:ln>
                          <a:solidFill>
                            <a:schemeClr val="tx1"/>
                          </a:solidFill>
                          <a:effectLst/>
                          <a:latin typeface="Arial"/>
                          <a:ea typeface="MS PGothic"/>
                          <a:cs typeface="Arial"/>
                        </a:rPr>
                        <a:t>creation</a:t>
                      </a:r>
                      <a:endParaRPr kumimoji="0" lang="en-US"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Demand gen campaigns</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744466">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Awareness</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Awareness campaign</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05459">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a:ea typeface="MS PGothic"/>
                          <a:cs typeface="Arial"/>
                        </a:rPr>
                        <a:t>Sales </a:t>
                      </a:r>
                      <a:r>
                        <a:rPr lang="en-US" altLang="en-US" sz="1000" b="0" i="0" u="none" strike="noStrike" cap="none" normalizeH="0" baseline="0" dirty="0">
                          <a:ln>
                            <a:noFill/>
                          </a:ln>
                          <a:solidFill>
                            <a:schemeClr val="tx1"/>
                          </a:solidFill>
                          <a:effectLst/>
                          <a:latin typeface="Arial"/>
                          <a:ea typeface="MS PGothic"/>
                          <a:cs typeface="Arial"/>
                        </a:rPr>
                        <a:t>enablement</a:t>
                      </a:r>
                      <a:endParaRPr kumimoji="0" lang="en-US"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a:ea typeface="MS PGothic"/>
                          <a:cs typeface="Arial"/>
                        </a:rPr>
                        <a:t>Product </a:t>
                      </a:r>
                      <a:r>
                        <a:rPr lang="en-GB" altLang="en-US" sz="1000" b="0" i="0" u="none" strike="noStrike" cap="none" normalizeH="0" baseline="0" dirty="0">
                          <a:ln>
                            <a:noFill/>
                          </a:ln>
                          <a:solidFill>
                            <a:schemeClr val="tx1"/>
                          </a:solidFill>
                          <a:effectLst/>
                          <a:latin typeface="Arial"/>
                          <a:ea typeface="MS PGothic"/>
                          <a:cs typeface="Arial"/>
                        </a:rPr>
                        <a:t>collateral</a:t>
                      </a:r>
                      <a:endPar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05459">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cap="none" normalizeH="0" baseline="0" dirty="0">
                        <a:ln>
                          <a:noFill/>
                        </a:ln>
                        <a:solidFill>
                          <a:schemeClr val="tx1"/>
                        </a:solidFill>
                        <a:effectLst/>
                        <a:latin typeface="+mn-lt"/>
                        <a:ea typeface="MS PGothic"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Samples</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631668">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mn-lt"/>
                        <a:ea typeface="MS PGothic"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Website</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4190780"/>
                  </a:ext>
                </a:extLst>
              </a:tr>
              <a:tr h="289618">
                <a:tc vMerge="1">
                  <a:txBody>
                    <a:bodyPr/>
                    <a:lstStyle/>
                    <a:p>
                      <a:endParaRPr 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mn-lt"/>
                        <a:ea typeface="MS PGothic"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a:ea typeface="MS PGothic"/>
                          <a:cs typeface="Arial"/>
                        </a:rPr>
                        <a:t>Inservicing </a:t>
                      </a:r>
                      <a:r>
                        <a:rPr lang="en-GB" altLang="en-US" sz="1000" b="0" i="0" u="none" strike="noStrike" cap="none" normalizeH="0" baseline="0" dirty="0">
                          <a:ln>
                            <a:noFill/>
                          </a:ln>
                          <a:solidFill>
                            <a:schemeClr val="tx1"/>
                          </a:solidFill>
                          <a:effectLst/>
                          <a:latin typeface="Arial"/>
                          <a:ea typeface="MS PGothic"/>
                          <a:cs typeface="Arial"/>
                        </a:rPr>
                        <a:t>materials</a:t>
                      </a:r>
                      <a:endPar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baseline="0" dirty="0">
                          <a:solidFill>
                            <a:schemeClr val="tx1"/>
                          </a:solidFill>
                          <a:latin typeface="Arial" panose="020B0604020202020204" pitchFamily="34" charset="0"/>
                          <a:cs typeface="Arial" panose="020B060402020202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9754300"/>
                  </a:ext>
                </a:extLst>
              </a:tr>
              <a:tr h="305459">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Conferences</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Conference 1</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264246"/>
                  </a:ext>
                </a:extLst>
              </a:tr>
              <a:tr h="305459">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mn-lt"/>
                        <a:ea typeface="MS PGothic"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Conference 2</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7644848"/>
                  </a:ext>
                </a:extLst>
              </a:tr>
              <a:tr h="305459">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mn-lt"/>
                        <a:ea typeface="MS PGothic"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Conference 3</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5806874"/>
                  </a:ext>
                </a:extLst>
              </a:tr>
              <a:tr h="305459">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mn-lt"/>
                        <a:cs typeface="Arial"/>
                      </a:endParaRPr>
                    </a:p>
                  </a:txBody>
                  <a:tcPr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Incentives</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0" b="0" i="0" u="none" strike="noStrike"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SPIFF</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baseline="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latin typeface="Arial" panose="020B0604020202020204" pitchFamily="34" charset="0"/>
                        <a:cs typeface="Arial" panose="020B060402020202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Arial" panose="020B0604020202020204" pitchFamily="34" charset="0"/>
                          <a:cs typeface="Arial" panose="020B0604020202020204" pitchFamily="34" charset="0"/>
                        </a:rPr>
                        <a:t>$</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4016072"/>
                  </a:ext>
                </a:extLst>
              </a:tr>
            </a:tbl>
          </a:graphicData>
        </a:graphic>
      </p:graphicFrame>
      <p:sp>
        <p:nvSpPr>
          <p:cNvPr id="7" name="Title 1">
            <a:extLst>
              <a:ext uri="{FF2B5EF4-FFF2-40B4-BE49-F238E27FC236}">
                <a16:creationId xmlns:a16="http://schemas.microsoft.com/office/drawing/2014/main" id="{EF3B3F9A-CE0A-A116-7753-66A4D2E64D98}"/>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Marketing programs (add more slides as needed)</a:t>
            </a:r>
            <a:endParaRPr lang="en-US" sz="3000" dirty="0">
              <a:solidFill>
                <a:srgbClr val="541299"/>
              </a:solidFill>
            </a:endParaRPr>
          </a:p>
        </p:txBody>
      </p:sp>
      <p:pic>
        <p:nvPicPr>
          <p:cNvPr id="8" name="Picture 7" descr="A close up of a sign&#10;&#10;Description automatically generated">
            <a:extLst>
              <a:ext uri="{FF2B5EF4-FFF2-40B4-BE49-F238E27FC236}">
                <a16:creationId xmlns:a16="http://schemas.microsoft.com/office/drawing/2014/main" id="{CF904CC8-276C-4F7F-B370-895FADA62E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9" name="Straight Connector 8">
            <a:extLst>
              <a:ext uri="{FF2B5EF4-FFF2-40B4-BE49-F238E27FC236}">
                <a16:creationId xmlns:a16="http://schemas.microsoft.com/office/drawing/2014/main" id="{CA890026-EA4F-6D53-BE9E-973CE57CB2B7}"/>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15" name="Content Placeholder 2">
            <a:extLst>
              <a:ext uri="{FF2B5EF4-FFF2-40B4-BE49-F238E27FC236}">
                <a16:creationId xmlns:a16="http://schemas.microsoft.com/office/drawing/2014/main" id="{5EB6A719-D328-10A7-3EB4-5F96A3E5FCA8}"/>
              </a:ext>
            </a:extLst>
          </p:cNvPr>
          <p:cNvSpPr txBox="1">
            <a:spLocks/>
          </p:cNvSpPr>
          <p:nvPr/>
        </p:nvSpPr>
        <p:spPr>
          <a:xfrm>
            <a:off x="10163912" y="1471068"/>
            <a:ext cx="1640842" cy="17443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a:cs typeface="Arial"/>
              </a:rPr>
              <a:t>The strategic objective column should align with your corporate leadership's or business unit leader's overarching business goals for the year. Your marketing programs and objectives should align with your corporate goals.</a:t>
            </a:r>
          </a:p>
          <a:p>
            <a:pPr marL="0" indent="0">
              <a:lnSpc>
                <a:spcPct val="110000"/>
              </a:lnSpc>
              <a:buNone/>
            </a:pPr>
            <a:r>
              <a:rPr lang="en-US" sz="1000" b="1" dirty="0"/>
              <a:t>Add other objectives as you see fit, these are examples as you fill out the program template.</a:t>
            </a:r>
            <a:r>
              <a:rPr lang="en-US" sz="1000" b="1" dirty="0">
                <a:latin typeface="Arial"/>
                <a:cs typeface="Arial"/>
              </a:rPr>
              <a:t> </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0935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The customer</a:t>
            </a:r>
            <a:endParaRPr lang="en-US" sz="6000" i="1"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9D51B6EB-D553-3FE3-A1A3-FBF42E1D2B88}"/>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1866684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2D05EEC6-B1D1-E7EE-A34C-774D12E8115B}"/>
              </a:ext>
            </a:extLst>
          </p:cNvPr>
          <p:cNvSpPr/>
          <p:nvPr/>
        </p:nvSpPr>
        <p:spPr>
          <a:xfrm>
            <a:off x="2338588" y="5428823"/>
            <a:ext cx="6717240" cy="509179"/>
          </a:xfrm>
          <a:prstGeom prst="rect">
            <a:avLst/>
          </a:prstGeom>
          <a:solidFill>
            <a:srgbClr val="DFC7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4" name="Rectangle 63">
            <a:extLst>
              <a:ext uri="{FF2B5EF4-FFF2-40B4-BE49-F238E27FC236}">
                <a16:creationId xmlns:a16="http://schemas.microsoft.com/office/drawing/2014/main" id="{E56C60D7-B1C7-DCDA-42B8-C782C1708ECC}"/>
              </a:ext>
            </a:extLst>
          </p:cNvPr>
          <p:cNvSpPr/>
          <p:nvPr/>
        </p:nvSpPr>
        <p:spPr>
          <a:xfrm>
            <a:off x="2338588" y="4678248"/>
            <a:ext cx="6717240" cy="509179"/>
          </a:xfrm>
          <a:prstGeom prst="rect">
            <a:avLst/>
          </a:prstGeom>
          <a:solidFill>
            <a:srgbClr val="BB89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9" name="Rectangle 58">
            <a:extLst>
              <a:ext uri="{FF2B5EF4-FFF2-40B4-BE49-F238E27FC236}">
                <a16:creationId xmlns:a16="http://schemas.microsoft.com/office/drawing/2014/main" id="{7BB4A09D-1617-C269-5389-699BE8EA51D6}"/>
              </a:ext>
            </a:extLst>
          </p:cNvPr>
          <p:cNvSpPr/>
          <p:nvPr/>
        </p:nvSpPr>
        <p:spPr>
          <a:xfrm>
            <a:off x="2329511" y="3948443"/>
            <a:ext cx="6717240" cy="481896"/>
          </a:xfrm>
          <a:prstGeom prst="rect">
            <a:avLst/>
          </a:prstGeom>
          <a:solidFill>
            <a:srgbClr val="9C54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4" name="Rectangle 53">
            <a:extLst>
              <a:ext uri="{FF2B5EF4-FFF2-40B4-BE49-F238E27FC236}">
                <a16:creationId xmlns:a16="http://schemas.microsoft.com/office/drawing/2014/main" id="{676E67EC-16AD-79E0-4AA3-559125D07DB5}"/>
              </a:ext>
            </a:extLst>
          </p:cNvPr>
          <p:cNvSpPr/>
          <p:nvPr/>
        </p:nvSpPr>
        <p:spPr>
          <a:xfrm>
            <a:off x="2329511" y="3205275"/>
            <a:ext cx="6717240" cy="502666"/>
          </a:xfrm>
          <a:prstGeom prst="rect">
            <a:avLst/>
          </a:prstGeom>
          <a:solidFill>
            <a:srgbClr val="541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E4F72879-73DB-754A-4CF3-FEFA90555C19}"/>
              </a:ext>
            </a:extLst>
          </p:cNvPr>
          <p:cNvSpPr/>
          <p:nvPr/>
        </p:nvSpPr>
        <p:spPr>
          <a:xfrm>
            <a:off x="2329511" y="2436362"/>
            <a:ext cx="6708163" cy="477063"/>
          </a:xfrm>
          <a:prstGeom prst="rect">
            <a:avLst/>
          </a:prstGeom>
          <a:solidFill>
            <a:srgbClr val="2B0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9" name="TextBox 8"/>
          <p:cNvSpPr txBox="1"/>
          <p:nvPr/>
        </p:nvSpPr>
        <p:spPr>
          <a:xfrm>
            <a:off x="551252" y="2473452"/>
            <a:ext cx="2166257" cy="461665"/>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Commitment to </a:t>
            </a:r>
          </a:p>
          <a:p>
            <a:r>
              <a:rPr lang="en-US" sz="1200" b="1" dirty="0">
                <a:solidFill>
                  <a:srgbClr val="2B0F4F"/>
                </a:solidFill>
                <a:latin typeface="Arial" panose="020B0604020202020204" pitchFamily="34" charset="0"/>
                <a:cs typeface="Arial" panose="020B0604020202020204" pitchFamily="34" charset="0"/>
              </a:rPr>
              <a:t>existing portfolio</a:t>
            </a:r>
          </a:p>
        </p:txBody>
      </p:sp>
      <p:sp>
        <p:nvSpPr>
          <p:cNvPr id="10" name="TextBox 9"/>
          <p:cNvSpPr txBox="1"/>
          <p:nvPr/>
        </p:nvSpPr>
        <p:spPr>
          <a:xfrm>
            <a:off x="520691" y="4765861"/>
            <a:ext cx="2166257" cy="276999"/>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Hospital type</a:t>
            </a:r>
          </a:p>
        </p:txBody>
      </p:sp>
      <p:sp>
        <p:nvSpPr>
          <p:cNvPr id="11" name="TextBox 10"/>
          <p:cNvSpPr txBox="1"/>
          <p:nvPr/>
        </p:nvSpPr>
        <p:spPr>
          <a:xfrm>
            <a:off x="520687" y="5481451"/>
            <a:ext cx="2166257" cy="461665"/>
          </a:xfrm>
          <a:prstGeom prst="rect">
            <a:avLst/>
          </a:prstGeom>
          <a:noFill/>
        </p:spPr>
        <p:txBody>
          <a:bodyPr wrap="square" lIns="91440" tIns="45720" rIns="91440" bIns="45720" rtlCol="0" anchor="t">
            <a:spAutoFit/>
          </a:bodyPr>
          <a:lstStyle/>
          <a:p>
            <a:r>
              <a:rPr lang="en-US" sz="1200" b="1" dirty="0">
                <a:solidFill>
                  <a:srgbClr val="2B0F4F"/>
                </a:solidFill>
                <a:latin typeface="Arial" panose="020B0604020202020204" pitchFamily="34" charset="0"/>
                <a:cs typeface="Arial" panose="020B0604020202020204" pitchFamily="34" charset="0"/>
              </a:rPr>
              <a:t>Account size  </a:t>
            </a:r>
          </a:p>
          <a:p>
            <a:r>
              <a:rPr lang="en-US" sz="1200" b="1" dirty="0">
                <a:solidFill>
                  <a:srgbClr val="2B0F4F"/>
                </a:solidFill>
                <a:latin typeface="Arial"/>
                <a:cs typeface="Arial"/>
              </a:rPr>
              <a:t>(e.g. census beds) </a:t>
            </a:r>
            <a:endParaRPr lang="en-US" sz="1200" b="1" dirty="0">
              <a:solidFill>
                <a:srgbClr val="2B0F4F"/>
              </a:solidFill>
              <a:latin typeface="Arial" panose="020B0604020202020204" pitchFamily="34" charset="0"/>
              <a:cs typeface="Arial" panose="020B0604020202020204" pitchFamily="34" charset="0"/>
            </a:endParaRPr>
          </a:p>
        </p:txBody>
      </p:sp>
      <p:cxnSp>
        <p:nvCxnSpPr>
          <p:cNvPr id="12" name="Straight Connector 11"/>
          <p:cNvCxnSpPr>
            <a:cxnSpLocks/>
          </p:cNvCxnSpPr>
          <p:nvPr/>
        </p:nvCxnSpPr>
        <p:spPr>
          <a:xfrm flipV="1">
            <a:off x="613810" y="2278205"/>
            <a:ext cx="845820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p:cNvCxnSpPr>
          <p:nvPr/>
        </p:nvCxnSpPr>
        <p:spPr>
          <a:xfrm flipV="1">
            <a:off x="613810" y="3817382"/>
            <a:ext cx="845820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cxnSpLocks/>
          </p:cNvCxnSpPr>
          <p:nvPr/>
        </p:nvCxnSpPr>
        <p:spPr>
          <a:xfrm flipV="1">
            <a:off x="613810" y="5292411"/>
            <a:ext cx="845820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cxnSpLocks/>
          </p:cNvCxnSpPr>
          <p:nvPr/>
        </p:nvCxnSpPr>
        <p:spPr>
          <a:xfrm flipV="1">
            <a:off x="613810" y="6015155"/>
            <a:ext cx="845820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828469" y="4686640"/>
            <a:ext cx="1153886" cy="473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2B0F4F"/>
                </a:solidFill>
                <a:latin typeface="Arial" panose="020B0604020202020204" pitchFamily="34" charset="0"/>
                <a:cs typeface="Arial" panose="020B0604020202020204" pitchFamily="34" charset="0"/>
              </a:rPr>
              <a:t>Short term acute</a:t>
            </a:r>
          </a:p>
        </p:txBody>
      </p:sp>
      <p:sp>
        <p:nvSpPr>
          <p:cNvPr id="20" name="Rectangle 19"/>
          <p:cNvSpPr/>
          <p:nvPr/>
        </p:nvSpPr>
        <p:spPr>
          <a:xfrm>
            <a:off x="4388277" y="4686639"/>
            <a:ext cx="1153886" cy="4735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2B0F4F"/>
                </a:solidFill>
                <a:latin typeface="Arial" panose="020B0604020202020204" pitchFamily="34" charset="0"/>
                <a:cs typeface="Arial" panose="020B0604020202020204" pitchFamily="34" charset="0"/>
              </a:rPr>
              <a:t>Children’s</a:t>
            </a:r>
          </a:p>
        </p:txBody>
      </p:sp>
      <p:sp>
        <p:nvSpPr>
          <p:cNvPr id="21" name="Rectangle 20"/>
          <p:cNvSpPr/>
          <p:nvPr/>
        </p:nvSpPr>
        <p:spPr>
          <a:xfrm>
            <a:off x="5948085" y="4702538"/>
            <a:ext cx="1153886" cy="4735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2B0F4F"/>
                </a:solidFill>
                <a:latin typeface="Arial" panose="020B0604020202020204" pitchFamily="34" charset="0"/>
                <a:cs typeface="Arial" panose="020B0604020202020204" pitchFamily="34" charset="0"/>
              </a:rPr>
              <a:t>Specialty</a:t>
            </a:r>
          </a:p>
        </p:txBody>
      </p:sp>
      <p:sp>
        <p:nvSpPr>
          <p:cNvPr id="22" name="Rectangle 21"/>
          <p:cNvSpPr/>
          <p:nvPr/>
        </p:nvSpPr>
        <p:spPr>
          <a:xfrm>
            <a:off x="7507893" y="4695444"/>
            <a:ext cx="1417677" cy="4735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2B0F4F"/>
                </a:solidFill>
                <a:latin typeface="Arial" panose="020B0604020202020204" pitchFamily="34" charset="0"/>
                <a:cs typeface="Arial" panose="020B0604020202020204" pitchFamily="34" charset="0"/>
              </a:rPr>
              <a:t>VA</a:t>
            </a:r>
          </a:p>
        </p:txBody>
      </p:sp>
      <p:sp>
        <p:nvSpPr>
          <p:cNvPr id="23" name="Rectangle 22"/>
          <p:cNvSpPr/>
          <p:nvPr/>
        </p:nvSpPr>
        <p:spPr>
          <a:xfrm>
            <a:off x="2583848" y="5481452"/>
            <a:ext cx="821564" cy="397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2B0F4F"/>
                </a:solidFill>
                <a:latin typeface="Arial" panose="020B0604020202020204" pitchFamily="34" charset="0"/>
                <a:cs typeface="Arial" panose="020B0604020202020204" pitchFamily="34" charset="0"/>
              </a:rPr>
              <a:t>&lt; 100 CB</a:t>
            </a:r>
          </a:p>
        </p:txBody>
      </p:sp>
      <p:sp>
        <p:nvSpPr>
          <p:cNvPr id="24" name="Rectangle 23"/>
          <p:cNvSpPr/>
          <p:nvPr/>
        </p:nvSpPr>
        <p:spPr>
          <a:xfrm>
            <a:off x="3640881" y="5475422"/>
            <a:ext cx="884733" cy="397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rgbClr val="2B0F4F"/>
              </a:solidFill>
              <a:latin typeface="Arial" panose="020B0604020202020204" pitchFamily="34" charset="0"/>
              <a:cs typeface="Arial" panose="020B0604020202020204" pitchFamily="34" charset="0"/>
            </a:endParaRPr>
          </a:p>
          <a:p>
            <a:pPr algn="ctr"/>
            <a:r>
              <a:rPr lang="en-US" sz="1100" b="1" dirty="0">
                <a:solidFill>
                  <a:srgbClr val="2B0F4F"/>
                </a:solidFill>
                <a:latin typeface="Arial" panose="020B0604020202020204" pitchFamily="34" charset="0"/>
                <a:cs typeface="Arial" panose="020B0604020202020204" pitchFamily="34" charset="0"/>
              </a:rPr>
              <a:t>101-200</a:t>
            </a:r>
          </a:p>
          <a:p>
            <a:pPr algn="ctr"/>
            <a:endParaRPr lang="en-US" sz="1100" b="1" dirty="0">
              <a:solidFill>
                <a:srgbClr val="2B0F4F"/>
              </a:solidFill>
              <a:latin typeface="Arial" panose="020B0604020202020204" pitchFamily="34" charset="0"/>
              <a:cs typeface="Arial" panose="020B0604020202020204" pitchFamily="34" charset="0"/>
            </a:endParaRPr>
          </a:p>
        </p:txBody>
      </p:sp>
      <p:sp>
        <p:nvSpPr>
          <p:cNvPr id="25" name="Rectangle 24"/>
          <p:cNvSpPr/>
          <p:nvPr/>
        </p:nvSpPr>
        <p:spPr>
          <a:xfrm>
            <a:off x="8175554" y="5467550"/>
            <a:ext cx="727977" cy="397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2B0F4F"/>
                </a:solidFill>
                <a:latin typeface="Arial" panose="020B0604020202020204" pitchFamily="34" charset="0"/>
                <a:cs typeface="Arial" panose="020B0604020202020204" pitchFamily="34" charset="0"/>
              </a:rPr>
              <a:t>501 &gt;</a:t>
            </a:r>
          </a:p>
        </p:txBody>
      </p:sp>
      <p:sp>
        <p:nvSpPr>
          <p:cNvPr id="26" name="Rectangle 25"/>
          <p:cNvSpPr/>
          <p:nvPr/>
        </p:nvSpPr>
        <p:spPr>
          <a:xfrm>
            <a:off x="3928862" y="2445311"/>
            <a:ext cx="827311"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All Member</a:t>
            </a:r>
          </a:p>
        </p:txBody>
      </p:sp>
      <p:sp>
        <p:nvSpPr>
          <p:cNvPr id="27" name="Rectangle 26"/>
          <p:cNvSpPr/>
          <p:nvPr/>
        </p:nvSpPr>
        <p:spPr>
          <a:xfrm>
            <a:off x="5024441" y="2445311"/>
            <a:ext cx="827311"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Tier level</a:t>
            </a:r>
          </a:p>
        </p:txBody>
      </p:sp>
      <p:sp>
        <p:nvSpPr>
          <p:cNvPr id="28" name="Rectangle 27"/>
          <p:cNvSpPr/>
          <p:nvPr/>
        </p:nvSpPr>
        <p:spPr>
          <a:xfrm>
            <a:off x="6052640" y="2445311"/>
            <a:ext cx="827311"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Tier level</a:t>
            </a:r>
          </a:p>
        </p:txBody>
      </p:sp>
      <p:sp>
        <p:nvSpPr>
          <p:cNvPr id="29" name="Rectangle 28"/>
          <p:cNvSpPr/>
          <p:nvPr/>
        </p:nvSpPr>
        <p:spPr>
          <a:xfrm>
            <a:off x="7080839" y="2445311"/>
            <a:ext cx="827311"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Tier level</a:t>
            </a:r>
          </a:p>
        </p:txBody>
      </p:sp>
      <p:sp>
        <p:nvSpPr>
          <p:cNvPr id="30" name="Rectangle 29"/>
          <p:cNvSpPr/>
          <p:nvPr/>
        </p:nvSpPr>
        <p:spPr>
          <a:xfrm>
            <a:off x="8109040" y="2445311"/>
            <a:ext cx="816530"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Tier level</a:t>
            </a:r>
          </a:p>
        </p:txBody>
      </p:sp>
      <p:sp>
        <p:nvSpPr>
          <p:cNvPr id="31" name="Rectangle 30"/>
          <p:cNvSpPr/>
          <p:nvPr/>
        </p:nvSpPr>
        <p:spPr>
          <a:xfrm>
            <a:off x="2497918" y="2445311"/>
            <a:ext cx="1077853"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Competitive Accounts</a:t>
            </a:r>
          </a:p>
        </p:txBody>
      </p:sp>
      <p:sp>
        <p:nvSpPr>
          <p:cNvPr id="32" name="Rectangle 31"/>
          <p:cNvSpPr/>
          <p:nvPr/>
        </p:nvSpPr>
        <p:spPr>
          <a:xfrm>
            <a:off x="4761083" y="5475422"/>
            <a:ext cx="886861" cy="397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rgbClr val="2B0F4F"/>
              </a:solidFill>
              <a:latin typeface="Arial" panose="020B0604020202020204" pitchFamily="34" charset="0"/>
              <a:cs typeface="Arial" panose="020B0604020202020204" pitchFamily="34" charset="0"/>
            </a:endParaRPr>
          </a:p>
          <a:p>
            <a:pPr algn="ctr"/>
            <a:r>
              <a:rPr lang="en-US" sz="1100" b="1" dirty="0">
                <a:solidFill>
                  <a:srgbClr val="2B0F4F"/>
                </a:solidFill>
                <a:latin typeface="Arial" panose="020B0604020202020204" pitchFamily="34" charset="0"/>
                <a:cs typeface="Arial" panose="020B0604020202020204" pitchFamily="34" charset="0"/>
              </a:rPr>
              <a:t>201-300</a:t>
            </a:r>
          </a:p>
          <a:p>
            <a:pPr algn="ctr"/>
            <a:endParaRPr lang="en-US" sz="1100" b="1" dirty="0">
              <a:solidFill>
                <a:srgbClr val="2B0F4F"/>
              </a:solidFill>
              <a:latin typeface="Arial" panose="020B0604020202020204" pitchFamily="34" charset="0"/>
              <a:cs typeface="Arial" panose="020B0604020202020204" pitchFamily="34" charset="0"/>
            </a:endParaRPr>
          </a:p>
        </p:txBody>
      </p:sp>
      <p:sp>
        <p:nvSpPr>
          <p:cNvPr id="33" name="Rectangle 32"/>
          <p:cNvSpPr/>
          <p:nvPr/>
        </p:nvSpPr>
        <p:spPr>
          <a:xfrm>
            <a:off x="5883413" y="5481452"/>
            <a:ext cx="884732" cy="397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rgbClr val="2B0F4F"/>
              </a:solidFill>
              <a:latin typeface="Arial" panose="020B0604020202020204" pitchFamily="34" charset="0"/>
              <a:cs typeface="Arial" panose="020B0604020202020204" pitchFamily="34" charset="0"/>
            </a:endParaRPr>
          </a:p>
          <a:p>
            <a:pPr algn="ctr"/>
            <a:r>
              <a:rPr lang="en-US" sz="1100" b="1" dirty="0">
                <a:solidFill>
                  <a:srgbClr val="2B0F4F"/>
                </a:solidFill>
                <a:latin typeface="Arial" panose="020B0604020202020204" pitchFamily="34" charset="0"/>
                <a:cs typeface="Arial" panose="020B0604020202020204" pitchFamily="34" charset="0"/>
              </a:rPr>
              <a:t>301-400</a:t>
            </a:r>
          </a:p>
          <a:p>
            <a:pPr algn="ctr"/>
            <a:endParaRPr lang="en-US" sz="1100" b="1" dirty="0">
              <a:solidFill>
                <a:srgbClr val="2B0F4F"/>
              </a:solidFill>
              <a:latin typeface="Arial" panose="020B0604020202020204" pitchFamily="34" charset="0"/>
              <a:cs typeface="Arial" panose="020B0604020202020204" pitchFamily="34" charset="0"/>
            </a:endParaRPr>
          </a:p>
        </p:txBody>
      </p:sp>
      <p:sp>
        <p:nvSpPr>
          <p:cNvPr id="34" name="Rectangle 33"/>
          <p:cNvSpPr/>
          <p:nvPr/>
        </p:nvSpPr>
        <p:spPr>
          <a:xfrm>
            <a:off x="7003614" y="5475422"/>
            <a:ext cx="936473" cy="397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rgbClr val="2B0F4F"/>
              </a:solidFill>
              <a:latin typeface="Arial" panose="020B0604020202020204" pitchFamily="34" charset="0"/>
              <a:cs typeface="Arial" panose="020B0604020202020204" pitchFamily="34" charset="0"/>
            </a:endParaRPr>
          </a:p>
          <a:p>
            <a:pPr algn="ctr"/>
            <a:r>
              <a:rPr lang="en-US" sz="1100" b="1" dirty="0">
                <a:solidFill>
                  <a:srgbClr val="2B0F4F"/>
                </a:solidFill>
                <a:latin typeface="Arial" panose="020B0604020202020204" pitchFamily="34" charset="0"/>
                <a:cs typeface="Arial" panose="020B0604020202020204" pitchFamily="34" charset="0"/>
              </a:rPr>
              <a:t>401 - 500</a:t>
            </a:r>
          </a:p>
          <a:p>
            <a:pPr algn="ctr"/>
            <a:endParaRPr lang="en-US" sz="1100" b="1" dirty="0">
              <a:solidFill>
                <a:srgbClr val="2B0F4F"/>
              </a:solidFill>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E7D7B1F2-836E-413F-A456-1E7D078894FD}"/>
              </a:ext>
            </a:extLst>
          </p:cNvPr>
          <p:cNvSpPr txBox="1"/>
          <p:nvPr/>
        </p:nvSpPr>
        <p:spPr>
          <a:xfrm>
            <a:off x="520687" y="3318179"/>
            <a:ext cx="2166257" cy="276999"/>
          </a:xfrm>
          <a:prstGeom prst="rect">
            <a:avLst/>
          </a:prstGeom>
          <a:noFill/>
        </p:spPr>
        <p:txBody>
          <a:bodyPr wrap="square" lIns="91440" tIns="45720" rIns="91440" bIns="45720" rtlCol="0" anchor="t">
            <a:spAutoFit/>
          </a:bodyPr>
          <a:lstStyle/>
          <a:p>
            <a:r>
              <a:rPr lang="en-US" sz="1200" b="1" dirty="0">
                <a:solidFill>
                  <a:srgbClr val="2B0F4F"/>
                </a:solidFill>
                <a:latin typeface="Arial"/>
                <a:cs typeface="Arial"/>
              </a:rPr>
              <a:t>GPO affiliation</a:t>
            </a:r>
            <a:endParaRPr lang="en-US" sz="1200" b="1" dirty="0">
              <a:solidFill>
                <a:srgbClr val="2B0F4F"/>
              </a:solidFill>
              <a:latin typeface="Arial" panose="020B0604020202020204" pitchFamily="34" charset="0"/>
              <a:cs typeface="Arial" panose="020B0604020202020204" pitchFamily="34" charset="0"/>
            </a:endParaRPr>
          </a:p>
        </p:txBody>
      </p:sp>
      <p:cxnSp>
        <p:nvCxnSpPr>
          <p:cNvPr id="36" name="Straight Connector 35">
            <a:extLst>
              <a:ext uri="{FF2B5EF4-FFF2-40B4-BE49-F238E27FC236}">
                <a16:creationId xmlns:a16="http://schemas.microsoft.com/office/drawing/2014/main" id="{9C5CCF6E-DCE5-454F-87C6-38DBF372AB71}"/>
              </a:ext>
            </a:extLst>
          </p:cNvPr>
          <p:cNvCxnSpPr>
            <a:cxnSpLocks/>
          </p:cNvCxnSpPr>
          <p:nvPr/>
        </p:nvCxnSpPr>
        <p:spPr>
          <a:xfrm flipV="1">
            <a:off x="613810" y="3046017"/>
            <a:ext cx="845820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55BD9A30-F528-47C0-8C50-696C6414CA4B}"/>
              </a:ext>
            </a:extLst>
          </p:cNvPr>
          <p:cNvSpPr/>
          <p:nvPr/>
        </p:nvSpPr>
        <p:spPr>
          <a:xfrm>
            <a:off x="3721216" y="3235608"/>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Premier</a:t>
            </a:r>
          </a:p>
        </p:txBody>
      </p:sp>
      <p:sp>
        <p:nvSpPr>
          <p:cNvPr id="39" name="Rectangle 38">
            <a:extLst>
              <a:ext uri="{FF2B5EF4-FFF2-40B4-BE49-F238E27FC236}">
                <a16:creationId xmlns:a16="http://schemas.microsoft.com/office/drawing/2014/main" id="{2FDD9800-9390-4139-B5FA-04A660E766A7}"/>
              </a:ext>
            </a:extLst>
          </p:cNvPr>
          <p:cNvSpPr/>
          <p:nvPr/>
        </p:nvSpPr>
        <p:spPr>
          <a:xfrm>
            <a:off x="5103844" y="3235608"/>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HPG</a:t>
            </a:r>
          </a:p>
        </p:txBody>
      </p:sp>
      <p:sp>
        <p:nvSpPr>
          <p:cNvPr id="43" name="Rectangle 42">
            <a:extLst>
              <a:ext uri="{FF2B5EF4-FFF2-40B4-BE49-F238E27FC236}">
                <a16:creationId xmlns:a16="http://schemas.microsoft.com/office/drawing/2014/main" id="{3959FA2E-9562-40AA-B0ED-D972BA1441C9}"/>
              </a:ext>
            </a:extLst>
          </p:cNvPr>
          <p:cNvSpPr/>
          <p:nvPr/>
        </p:nvSpPr>
        <p:spPr>
          <a:xfrm>
            <a:off x="2338588" y="3235608"/>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Vizient</a:t>
            </a:r>
          </a:p>
        </p:txBody>
      </p:sp>
      <p:sp>
        <p:nvSpPr>
          <p:cNvPr id="44" name="Rectangle 43">
            <a:extLst>
              <a:ext uri="{FF2B5EF4-FFF2-40B4-BE49-F238E27FC236}">
                <a16:creationId xmlns:a16="http://schemas.microsoft.com/office/drawing/2014/main" id="{9C2154B0-1B86-4565-B000-C6FD1137EE4F}"/>
              </a:ext>
            </a:extLst>
          </p:cNvPr>
          <p:cNvSpPr/>
          <p:nvPr/>
        </p:nvSpPr>
        <p:spPr>
          <a:xfrm>
            <a:off x="7869101" y="3221188"/>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Regional</a:t>
            </a:r>
          </a:p>
        </p:txBody>
      </p:sp>
      <p:sp>
        <p:nvSpPr>
          <p:cNvPr id="45" name="Rectangle 44">
            <a:extLst>
              <a:ext uri="{FF2B5EF4-FFF2-40B4-BE49-F238E27FC236}">
                <a16:creationId xmlns:a16="http://schemas.microsoft.com/office/drawing/2014/main" id="{80905B49-3711-4292-8871-FD5641A81B9D}"/>
              </a:ext>
            </a:extLst>
          </p:cNvPr>
          <p:cNvSpPr/>
          <p:nvPr/>
        </p:nvSpPr>
        <p:spPr>
          <a:xfrm>
            <a:off x="6486472" y="3232074"/>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Ascension</a:t>
            </a:r>
          </a:p>
        </p:txBody>
      </p:sp>
      <p:cxnSp>
        <p:nvCxnSpPr>
          <p:cNvPr id="37" name="Straight Connector 36">
            <a:extLst>
              <a:ext uri="{FF2B5EF4-FFF2-40B4-BE49-F238E27FC236}">
                <a16:creationId xmlns:a16="http://schemas.microsoft.com/office/drawing/2014/main" id="{771D5380-C896-3E93-105B-1A754976E271}"/>
              </a:ext>
            </a:extLst>
          </p:cNvPr>
          <p:cNvCxnSpPr>
            <a:cxnSpLocks/>
          </p:cNvCxnSpPr>
          <p:nvPr/>
        </p:nvCxnSpPr>
        <p:spPr>
          <a:xfrm flipV="1">
            <a:off x="613810" y="4526378"/>
            <a:ext cx="845820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66E862E-C0EC-6FC3-B54A-65164B491627}"/>
              </a:ext>
            </a:extLst>
          </p:cNvPr>
          <p:cNvSpPr txBox="1"/>
          <p:nvPr/>
        </p:nvSpPr>
        <p:spPr>
          <a:xfrm>
            <a:off x="511610" y="4050325"/>
            <a:ext cx="2166257" cy="276999"/>
          </a:xfrm>
          <a:prstGeom prst="rect">
            <a:avLst/>
          </a:prstGeom>
          <a:noFill/>
        </p:spPr>
        <p:txBody>
          <a:bodyPr wrap="square" lIns="91440" tIns="45720" rIns="91440" bIns="45720" rtlCol="0" anchor="t">
            <a:spAutoFit/>
          </a:bodyPr>
          <a:lstStyle/>
          <a:p>
            <a:r>
              <a:rPr lang="en-US" sz="1200" b="1" dirty="0">
                <a:solidFill>
                  <a:srgbClr val="2B0F4F"/>
                </a:solidFill>
                <a:latin typeface="Arial"/>
                <a:cs typeface="Arial"/>
              </a:rPr>
              <a:t>IDN affiliation</a:t>
            </a:r>
            <a:endParaRPr lang="en-US" sz="1200" b="1" dirty="0">
              <a:solidFill>
                <a:srgbClr val="2B0F4F"/>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A610F941-7D4F-A5C7-5C1C-5515B6151F82}"/>
              </a:ext>
            </a:extLst>
          </p:cNvPr>
          <p:cNvSpPr/>
          <p:nvPr/>
        </p:nvSpPr>
        <p:spPr>
          <a:xfrm>
            <a:off x="3719780" y="3967754"/>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IDN #2</a:t>
            </a:r>
          </a:p>
        </p:txBody>
      </p:sp>
      <p:sp>
        <p:nvSpPr>
          <p:cNvPr id="46" name="Rectangle 45">
            <a:extLst>
              <a:ext uri="{FF2B5EF4-FFF2-40B4-BE49-F238E27FC236}">
                <a16:creationId xmlns:a16="http://schemas.microsoft.com/office/drawing/2014/main" id="{E6F195F3-FE80-FCEE-7E5D-DBA65EFFF6F1}"/>
              </a:ext>
            </a:extLst>
          </p:cNvPr>
          <p:cNvSpPr/>
          <p:nvPr/>
        </p:nvSpPr>
        <p:spPr>
          <a:xfrm>
            <a:off x="5110049" y="3967754"/>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IDN #3</a:t>
            </a:r>
          </a:p>
        </p:txBody>
      </p:sp>
      <p:sp>
        <p:nvSpPr>
          <p:cNvPr id="47" name="Rectangle 46">
            <a:extLst>
              <a:ext uri="{FF2B5EF4-FFF2-40B4-BE49-F238E27FC236}">
                <a16:creationId xmlns:a16="http://schemas.microsoft.com/office/drawing/2014/main" id="{656F70C1-A93E-2C0F-07AB-74BDD669B606}"/>
              </a:ext>
            </a:extLst>
          </p:cNvPr>
          <p:cNvSpPr/>
          <p:nvPr/>
        </p:nvSpPr>
        <p:spPr>
          <a:xfrm>
            <a:off x="2329511" y="3967754"/>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IDN #1</a:t>
            </a:r>
          </a:p>
        </p:txBody>
      </p:sp>
      <p:sp>
        <p:nvSpPr>
          <p:cNvPr id="48" name="Rectangle 47">
            <a:extLst>
              <a:ext uri="{FF2B5EF4-FFF2-40B4-BE49-F238E27FC236}">
                <a16:creationId xmlns:a16="http://schemas.microsoft.com/office/drawing/2014/main" id="{0A5B086B-F0BC-848B-A35B-CCD010FAAD46}"/>
              </a:ext>
            </a:extLst>
          </p:cNvPr>
          <p:cNvSpPr/>
          <p:nvPr/>
        </p:nvSpPr>
        <p:spPr>
          <a:xfrm>
            <a:off x="7890589" y="3953334"/>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IDN #5</a:t>
            </a:r>
          </a:p>
        </p:txBody>
      </p:sp>
      <p:sp>
        <p:nvSpPr>
          <p:cNvPr id="49" name="Rectangle 48">
            <a:extLst>
              <a:ext uri="{FF2B5EF4-FFF2-40B4-BE49-F238E27FC236}">
                <a16:creationId xmlns:a16="http://schemas.microsoft.com/office/drawing/2014/main" id="{F5A86DD9-C444-6F73-AAF7-0F13F2B2D191}"/>
              </a:ext>
            </a:extLst>
          </p:cNvPr>
          <p:cNvSpPr/>
          <p:nvPr/>
        </p:nvSpPr>
        <p:spPr>
          <a:xfrm>
            <a:off x="6500318" y="3964220"/>
            <a:ext cx="1147085"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IDN #4</a:t>
            </a:r>
          </a:p>
        </p:txBody>
      </p:sp>
      <p:cxnSp>
        <p:nvCxnSpPr>
          <p:cNvPr id="5" name="Straight Connector 4">
            <a:extLst>
              <a:ext uri="{FF2B5EF4-FFF2-40B4-BE49-F238E27FC236}">
                <a16:creationId xmlns:a16="http://schemas.microsoft.com/office/drawing/2014/main" id="{074AE199-47A7-DC3B-E5B0-F6C53821B28C}"/>
              </a:ext>
            </a:extLst>
          </p:cNvPr>
          <p:cNvCxnSpPr>
            <a:cxnSpLocks/>
          </p:cNvCxnSpPr>
          <p:nvPr/>
        </p:nvCxnSpPr>
        <p:spPr>
          <a:xfrm>
            <a:off x="3768287" y="2397891"/>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8C8992C-0A04-47EF-ABDC-2EB91F17C7FC}"/>
              </a:ext>
            </a:extLst>
          </p:cNvPr>
          <p:cNvCxnSpPr>
            <a:cxnSpLocks/>
          </p:cNvCxnSpPr>
          <p:nvPr/>
        </p:nvCxnSpPr>
        <p:spPr>
          <a:xfrm>
            <a:off x="4965307" y="2419583"/>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C4A1389B-BD3F-E900-A3D7-5A4B8DC9231E}"/>
              </a:ext>
            </a:extLst>
          </p:cNvPr>
          <p:cNvCxnSpPr>
            <a:cxnSpLocks/>
          </p:cNvCxnSpPr>
          <p:nvPr/>
        </p:nvCxnSpPr>
        <p:spPr>
          <a:xfrm>
            <a:off x="5967969" y="2397891"/>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6EB9C36-26D5-1687-2F7B-4C7EBD33694B}"/>
              </a:ext>
            </a:extLst>
          </p:cNvPr>
          <p:cNvCxnSpPr>
            <a:cxnSpLocks/>
          </p:cNvCxnSpPr>
          <p:nvPr/>
        </p:nvCxnSpPr>
        <p:spPr>
          <a:xfrm>
            <a:off x="7020059" y="2397891"/>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82DEF34-6401-21E2-077B-1010E02E48A4}"/>
              </a:ext>
            </a:extLst>
          </p:cNvPr>
          <p:cNvCxnSpPr>
            <a:cxnSpLocks/>
          </p:cNvCxnSpPr>
          <p:nvPr/>
        </p:nvCxnSpPr>
        <p:spPr>
          <a:xfrm>
            <a:off x="8036843" y="2419583"/>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625E30D-300A-DA87-BC97-F6088C4CB425}"/>
              </a:ext>
            </a:extLst>
          </p:cNvPr>
          <p:cNvCxnSpPr>
            <a:cxnSpLocks/>
          </p:cNvCxnSpPr>
          <p:nvPr/>
        </p:nvCxnSpPr>
        <p:spPr>
          <a:xfrm>
            <a:off x="3618396" y="3192407"/>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8CAA166D-A9CE-C175-0B9C-1533436535B3}"/>
              </a:ext>
            </a:extLst>
          </p:cNvPr>
          <p:cNvCxnSpPr>
            <a:cxnSpLocks/>
          </p:cNvCxnSpPr>
          <p:nvPr/>
        </p:nvCxnSpPr>
        <p:spPr>
          <a:xfrm>
            <a:off x="5103844" y="3192407"/>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7E6E8ED-B303-F35D-C0F0-54DE396E2136}"/>
              </a:ext>
            </a:extLst>
          </p:cNvPr>
          <p:cNvCxnSpPr>
            <a:cxnSpLocks/>
          </p:cNvCxnSpPr>
          <p:nvPr/>
        </p:nvCxnSpPr>
        <p:spPr>
          <a:xfrm>
            <a:off x="6292024" y="3205275"/>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F7C1BC4-87C7-D86A-3508-4AE45C30DCD5}"/>
              </a:ext>
            </a:extLst>
          </p:cNvPr>
          <p:cNvCxnSpPr>
            <a:cxnSpLocks/>
          </p:cNvCxnSpPr>
          <p:nvPr/>
        </p:nvCxnSpPr>
        <p:spPr>
          <a:xfrm>
            <a:off x="7822241" y="3192407"/>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68F03BD-A4F8-8E22-5E4E-FF5B2D40951D}"/>
              </a:ext>
            </a:extLst>
          </p:cNvPr>
          <p:cNvCxnSpPr>
            <a:cxnSpLocks/>
          </p:cNvCxnSpPr>
          <p:nvPr/>
        </p:nvCxnSpPr>
        <p:spPr>
          <a:xfrm>
            <a:off x="3622736" y="3948443"/>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630355F-60CD-EB59-3ADA-25F2FF23F55A}"/>
              </a:ext>
            </a:extLst>
          </p:cNvPr>
          <p:cNvCxnSpPr>
            <a:cxnSpLocks/>
          </p:cNvCxnSpPr>
          <p:nvPr/>
        </p:nvCxnSpPr>
        <p:spPr>
          <a:xfrm>
            <a:off x="5046746" y="3914805"/>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0ECB9194-A1AE-1EBC-5EE4-A1632FA8EC55}"/>
              </a:ext>
            </a:extLst>
          </p:cNvPr>
          <p:cNvCxnSpPr>
            <a:cxnSpLocks/>
          </p:cNvCxnSpPr>
          <p:nvPr/>
        </p:nvCxnSpPr>
        <p:spPr>
          <a:xfrm>
            <a:off x="6408921" y="3914805"/>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6A2036C-F92F-6353-70B1-06C8D3466EF6}"/>
              </a:ext>
            </a:extLst>
          </p:cNvPr>
          <p:cNvCxnSpPr>
            <a:cxnSpLocks/>
          </p:cNvCxnSpPr>
          <p:nvPr/>
        </p:nvCxnSpPr>
        <p:spPr>
          <a:xfrm>
            <a:off x="7860741" y="3914805"/>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78DB1D0-9E4D-A377-D5DB-29CF05D947B9}"/>
              </a:ext>
            </a:extLst>
          </p:cNvPr>
          <p:cNvCxnSpPr>
            <a:cxnSpLocks/>
          </p:cNvCxnSpPr>
          <p:nvPr/>
        </p:nvCxnSpPr>
        <p:spPr>
          <a:xfrm>
            <a:off x="4340167" y="4665624"/>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3139A59-5D07-734E-CEE9-AEC93C453F17}"/>
              </a:ext>
            </a:extLst>
          </p:cNvPr>
          <p:cNvCxnSpPr>
            <a:cxnSpLocks/>
          </p:cNvCxnSpPr>
          <p:nvPr/>
        </p:nvCxnSpPr>
        <p:spPr>
          <a:xfrm>
            <a:off x="5689606" y="4686639"/>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7EDC526-AD47-A837-950B-B1ED544A1084}"/>
              </a:ext>
            </a:extLst>
          </p:cNvPr>
          <p:cNvCxnSpPr>
            <a:cxnSpLocks/>
          </p:cNvCxnSpPr>
          <p:nvPr/>
        </p:nvCxnSpPr>
        <p:spPr>
          <a:xfrm>
            <a:off x="7343436" y="4665624"/>
            <a:ext cx="0" cy="51553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10925E7-AA4D-345D-13CD-4628AA2CF9FB}"/>
              </a:ext>
            </a:extLst>
          </p:cNvPr>
          <p:cNvCxnSpPr>
            <a:cxnSpLocks/>
          </p:cNvCxnSpPr>
          <p:nvPr/>
        </p:nvCxnSpPr>
        <p:spPr>
          <a:xfrm>
            <a:off x="3575771" y="5416634"/>
            <a:ext cx="0" cy="51553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2D3B88CA-F8D1-AC95-42B8-5200BB583E3D}"/>
              </a:ext>
            </a:extLst>
          </p:cNvPr>
          <p:cNvCxnSpPr>
            <a:cxnSpLocks/>
          </p:cNvCxnSpPr>
          <p:nvPr/>
        </p:nvCxnSpPr>
        <p:spPr>
          <a:xfrm>
            <a:off x="4629192" y="5416634"/>
            <a:ext cx="0" cy="51553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DA99F835-2251-D6E0-7C6C-9F6563FE03F5}"/>
              </a:ext>
            </a:extLst>
          </p:cNvPr>
          <p:cNvCxnSpPr>
            <a:cxnSpLocks/>
          </p:cNvCxnSpPr>
          <p:nvPr/>
        </p:nvCxnSpPr>
        <p:spPr>
          <a:xfrm>
            <a:off x="5727558" y="5428823"/>
            <a:ext cx="0" cy="51553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681AC1A8-79B2-56BC-9318-3AA9DB08E9CB}"/>
              </a:ext>
            </a:extLst>
          </p:cNvPr>
          <p:cNvCxnSpPr>
            <a:cxnSpLocks/>
          </p:cNvCxnSpPr>
          <p:nvPr/>
        </p:nvCxnSpPr>
        <p:spPr>
          <a:xfrm>
            <a:off x="6915346" y="5428014"/>
            <a:ext cx="0" cy="51553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27A40A49-23EE-7DBA-A276-14B887A1B5B3}"/>
              </a:ext>
            </a:extLst>
          </p:cNvPr>
          <p:cNvCxnSpPr>
            <a:cxnSpLocks/>
          </p:cNvCxnSpPr>
          <p:nvPr/>
        </p:nvCxnSpPr>
        <p:spPr>
          <a:xfrm>
            <a:off x="8109040" y="5435466"/>
            <a:ext cx="0" cy="496702"/>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descr="A close up of a sign&#10;&#10;Description automatically generated">
            <a:extLst>
              <a:ext uri="{FF2B5EF4-FFF2-40B4-BE49-F238E27FC236}">
                <a16:creationId xmlns:a16="http://schemas.microsoft.com/office/drawing/2014/main" id="{536EA85F-8F84-A5AD-3D08-E56D876241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17" name="Straight Connector 16">
            <a:extLst>
              <a:ext uri="{FF2B5EF4-FFF2-40B4-BE49-F238E27FC236}">
                <a16:creationId xmlns:a16="http://schemas.microsoft.com/office/drawing/2014/main" id="{CB52B4A4-8DD1-D060-4A81-462E9E284AD8}"/>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79" name="Group 78">
            <a:extLst>
              <a:ext uri="{FF2B5EF4-FFF2-40B4-BE49-F238E27FC236}">
                <a16:creationId xmlns:a16="http://schemas.microsoft.com/office/drawing/2014/main" id="{A152F40D-87ED-BB04-2EC0-423E5A228D09}"/>
              </a:ext>
            </a:extLst>
          </p:cNvPr>
          <p:cNvGrpSpPr/>
          <p:nvPr/>
        </p:nvGrpSpPr>
        <p:grpSpPr>
          <a:xfrm>
            <a:off x="8203214" y="526154"/>
            <a:ext cx="1619873" cy="1600200"/>
            <a:chOff x="8203214" y="526154"/>
            <a:chExt cx="1619873" cy="1600200"/>
          </a:xfrm>
        </p:grpSpPr>
        <p:sp>
          <p:nvSpPr>
            <p:cNvPr id="18" name="Oval 17">
              <a:extLst>
                <a:ext uri="{FF2B5EF4-FFF2-40B4-BE49-F238E27FC236}">
                  <a16:creationId xmlns:a16="http://schemas.microsoft.com/office/drawing/2014/main" id="{ECA05DAB-BE79-E114-72A3-B0959DC6099C}"/>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40" name="TextBox 39">
              <a:extLst>
                <a:ext uri="{FF2B5EF4-FFF2-40B4-BE49-F238E27FC236}">
                  <a16:creationId xmlns:a16="http://schemas.microsoft.com/office/drawing/2014/main" id="{DD5BE5AD-EF63-7A51-5DC8-89180052626B}"/>
                </a:ext>
              </a:extLst>
            </p:cNvPr>
            <p:cNvSpPr txBox="1"/>
            <p:nvPr/>
          </p:nvSpPr>
          <p:spPr>
            <a:xfrm>
              <a:off x="8203214" y="963237"/>
              <a:ext cx="1619873" cy="861774"/>
            </a:xfrm>
            <a:prstGeom prst="rect">
              <a:avLst/>
            </a:prstGeom>
            <a:noFill/>
          </p:spPr>
          <p:txBody>
            <a:bodyPr wrap="square" rtlCol="0">
              <a:spAutoFit/>
            </a:bodyPr>
            <a:lstStyle/>
            <a:p>
              <a:pPr algn="ctr"/>
              <a:r>
                <a:rPr lang="en-US" sz="1000" b="1" dirty="0">
                  <a:latin typeface="Arial"/>
                  <a:cs typeface="Arial"/>
                </a:rPr>
                <a:t>Customize this </a:t>
              </a:r>
            </a:p>
            <a:p>
              <a:pPr algn="ctr"/>
              <a:r>
                <a:rPr lang="en-US" sz="1000" b="1" dirty="0">
                  <a:latin typeface="Arial"/>
                  <a:cs typeface="Arial"/>
                </a:rPr>
                <a:t>to your target </a:t>
              </a:r>
            </a:p>
            <a:p>
              <a:pPr algn="ctr"/>
              <a:r>
                <a:rPr lang="en-US" sz="1000" b="1" dirty="0">
                  <a:latin typeface="Arial"/>
                  <a:cs typeface="Arial"/>
                </a:rPr>
                <a:t>markets and </a:t>
              </a:r>
            </a:p>
            <a:p>
              <a:pPr algn="ctr"/>
              <a:r>
                <a:rPr lang="en-US" sz="1000" b="1" dirty="0">
                  <a:latin typeface="Arial"/>
                  <a:cs typeface="Arial"/>
                </a:rPr>
                <a:t>your segmentation criteria.</a:t>
              </a:r>
              <a:endParaRPr lang="en-US" sz="1000" b="1" dirty="0">
                <a:solidFill>
                  <a:srgbClr val="2B0F4F"/>
                </a:solidFill>
                <a:latin typeface="Arial" panose="020B0604020202020204" pitchFamily="34" charset="0"/>
                <a:cs typeface="Arial" panose="020B0604020202020204" pitchFamily="34" charset="0"/>
              </a:endParaRPr>
            </a:p>
          </p:txBody>
        </p:sp>
        <p:pic>
          <p:nvPicPr>
            <p:cNvPr id="75" name="Picture 74">
              <a:extLst>
                <a:ext uri="{FF2B5EF4-FFF2-40B4-BE49-F238E27FC236}">
                  <a16:creationId xmlns:a16="http://schemas.microsoft.com/office/drawing/2014/main" id="{96E506FA-B60C-09ED-84E9-B5B7182EE073}"/>
                </a:ext>
              </a:extLst>
            </p:cNvPr>
            <p:cNvPicPr>
              <a:picLocks noChangeAspect="1"/>
            </p:cNvPicPr>
            <p:nvPr/>
          </p:nvPicPr>
          <p:blipFill>
            <a:blip r:embed="rId4"/>
            <a:stretch>
              <a:fillRect/>
            </a:stretch>
          </p:blipFill>
          <p:spPr>
            <a:xfrm>
              <a:off x="8906303" y="653062"/>
              <a:ext cx="213694" cy="213694"/>
            </a:xfrm>
            <a:prstGeom prst="rect">
              <a:avLst/>
            </a:prstGeom>
          </p:spPr>
        </p:pic>
      </p:grpSp>
      <p:sp>
        <p:nvSpPr>
          <p:cNvPr id="76" name="Content Placeholder 2">
            <a:extLst>
              <a:ext uri="{FF2B5EF4-FFF2-40B4-BE49-F238E27FC236}">
                <a16:creationId xmlns:a16="http://schemas.microsoft.com/office/drawing/2014/main" id="{B8E2D178-652B-A9D1-B6A1-A6E4608CA2F4}"/>
              </a:ext>
            </a:extLst>
          </p:cNvPr>
          <p:cNvSpPr txBox="1">
            <a:spLocks/>
          </p:cNvSpPr>
          <p:nvPr/>
        </p:nvSpPr>
        <p:spPr>
          <a:xfrm>
            <a:off x="10163912" y="1471068"/>
            <a:ext cx="1626483" cy="20666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a:cs typeface="Arial"/>
              </a:rPr>
              <a:t>This is an example segmentation structure for hospitals and IDNs.</a:t>
            </a:r>
          </a:p>
          <a:p>
            <a:pPr marL="0" indent="0">
              <a:lnSpc>
                <a:spcPct val="110000"/>
              </a:lnSpc>
              <a:buNone/>
            </a:pPr>
            <a:r>
              <a:rPr lang="en-US" sz="1000" b="1" dirty="0">
                <a:latin typeface="Arial"/>
                <a:cs typeface="Arial"/>
              </a:rPr>
              <a:t> Definitive Healthcare intelligence can provide the details needed to develop your segmentation structure. </a:t>
            </a:r>
            <a:endParaRPr lang="en-US" sz="1000" b="1" dirty="0">
              <a:latin typeface="Arial" panose="020B0604020202020204" pitchFamily="34" charset="0"/>
              <a:cs typeface="Arial" panose="020B0604020202020204" pitchFamily="34" charset="0"/>
            </a:endParaRPr>
          </a:p>
        </p:txBody>
      </p:sp>
      <p:sp>
        <p:nvSpPr>
          <p:cNvPr id="77" name="TextBox 76">
            <a:extLst>
              <a:ext uri="{FF2B5EF4-FFF2-40B4-BE49-F238E27FC236}">
                <a16:creationId xmlns:a16="http://schemas.microsoft.com/office/drawing/2014/main" id="{05FAD9B2-804E-A93E-BB1D-1B7CE9C57B36}"/>
              </a:ext>
            </a:extLst>
          </p:cNvPr>
          <p:cNvSpPr txBox="1"/>
          <p:nvPr/>
        </p:nvSpPr>
        <p:spPr>
          <a:xfrm>
            <a:off x="511610" y="1800531"/>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HOSPITALS / IDNS</a:t>
            </a:r>
          </a:p>
        </p:txBody>
      </p:sp>
      <p:sp>
        <p:nvSpPr>
          <p:cNvPr id="78" name="Title 1">
            <a:extLst>
              <a:ext uri="{FF2B5EF4-FFF2-40B4-BE49-F238E27FC236}">
                <a16:creationId xmlns:a16="http://schemas.microsoft.com/office/drawing/2014/main" id="{59333684-DA49-2912-A4D6-94151A6F8A5F}"/>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Segmentation structure example</a:t>
            </a:r>
            <a:endParaRPr lang="en-US" sz="3000" dirty="0">
              <a:solidFill>
                <a:srgbClr val="541299"/>
              </a:solidFill>
            </a:endParaRPr>
          </a:p>
        </p:txBody>
      </p:sp>
    </p:spTree>
    <p:extLst>
      <p:ext uri="{BB962C8B-B14F-4D97-AF65-F5344CB8AC3E}">
        <p14:creationId xmlns:p14="http://schemas.microsoft.com/office/powerpoint/2010/main" val="1815694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58EF1DC3-EF8B-480D-7082-C13051432F1A}"/>
              </a:ext>
            </a:extLst>
          </p:cNvPr>
          <p:cNvSpPr/>
          <p:nvPr/>
        </p:nvSpPr>
        <p:spPr>
          <a:xfrm>
            <a:off x="2332702" y="4956461"/>
            <a:ext cx="7076891" cy="600164"/>
          </a:xfrm>
          <a:prstGeom prst="rect">
            <a:avLst/>
          </a:prstGeom>
          <a:solidFill>
            <a:srgbClr val="DFC7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2" name="Rectangle 51">
            <a:extLst>
              <a:ext uri="{FF2B5EF4-FFF2-40B4-BE49-F238E27FC236}">
                <a16:creationId xmlns:a16="http://schemas.microsoft.com/office/drawing/2014/main" id="{3BA6C9E6-BBEA-58BB-2767-3CF7D2E78B33}"/>
              </a:ext>
            </a:extLst>
          </p:cNvPr>
          <p:cNvSpPr/>
          <p:nvPr/>
        </p:nvSpPr>
        <p:spPr>
          <a:xfrm>
            <a:off x="2332703" y="4109190"/>
            <a:ext cx="7076891" cy="560654"/>
          </a:xfrm>
          <a:prstGeom prst="rect">
            <a:avLst/>
          </a:prstGeom>
          <a:solidFill>
            <a:srgbClr val="9C54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id="{14E86B14-14AD-B496-5056-67E7ADF7C042}"/>
              </a:ext>
            </a:extLst>
          </p:cNvPr>
          <p:cNvSpPr/>
          <p:nvPr/>
        </p:nvSpPr>
        <p:spPr>
          <a:xfrm>
            <a:off x="2332704" y="3268494"/>
            <a:ext cx="7076892" cy="556885"/>
          </a:xfrm>
          <a:prstGeom prst="rect">
            <a:avLst/>
          </a:prstGeom>
          <a:solidFill>
            <a:srgbClr val="541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4" name="Rectangle 53">
            <a:extLst>
              <a:ext uri="{FF2B5EF4-FFF2-40B4-BE49-F238E27FC236}">
                <a16:creationId xmlns:a16="http://schemas.microsoft.com/office/drawing/2014/main" id="{B3B22E08-FAC4-9887-BDC2-9276A51743FC}"/>
              </a:ext>
            </a:extLst>
          </p:cNvPr>
          <p:cNvSpPr/>
          <p:nvPr/>
        </p:nvSpPr>
        <p:spPr>
          <a:xfrm>
            <a:off x="2332704" y="2408701"/>
            <a:ext cx="7076892" cy="567576"/>
          </a:xfrm>
          <a:prstGeom prst="rect">
            <a:avLst/>
          </a:prstGeom>
          <a:solidFill>
            <a:srgbClr val="2B0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9" name="TextBox 8"/>
          <p:cNvSpPr txBox="1"/>
          <p:nvPr/>
        </p:nvSpPr>
        <p:spPr>
          <a:xfrm>
            <a:off x="500160" y="2578850"/>
            <a:ext cx="2166257" cy="276999"/>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Physician specialty</a:t>
            </a:r>
          </a:p>
        </p:txBody>
      </p:sp>
      <p:sp>
        <p:nvSpPr>
          <p:cNvPr id="10" name="TextBox 9"/>
          <p:cNvSpPr txBox="1"/>
          <p:nvPr/>
        </p:nvSpPr>
        <p:spPr>
          <a:xfrm>
            <a:off x="500156" y="3329980"/>
            <a:ext cx="2166257" cy="461665"/>
          </a:xfrm>
          <a:prstGeom prst="rect">
            <a:avLst/>
          </a:prstGeom>
          <a:noFill/>
        </p:spPr>
        <p:txBody>
          <a:bodyPr wrap="square" lIns="91440" tIns="45720" rIns="91440" bIns="45720" rtlCol="0" anchor="t">
            <a:spAutoFit/>
          </a:bodyPr>
          <a:lstStyle/>
          <a:p>
            <a:r>
              <a:rPr lang="en-US" sz="1200" b="1" dirty="0">
                <a:solidFill>
                  <a:srgbClr val="2B0F4F"/>
                </a:solidFill>
                <a:latin typeface="Arial"/>
                <a:cs typeface="Arial"/>
              </a:rPr>
              <a:t>Affiliation type (e.g. physician groups)*</a:t>
            </a:r>
          </a:p>
        </p:txBody>
      </p:sp>
      <p:sp>
        <p:nvSpPr>
          <p:cNvPr id="11" name="TextBox 10"/>
          <p:cNvSpPr txBox="1"/>
          <p:nvPr/>
        </p:nvSpPr>
        <p:spPr>
          <a:xfrm>
            <a:off x="500152" y="4287939"/>
            <a:ext cx="2166257" cy="276999"/>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Referral volumes**</a:t>
            </a:r>
          </a:p>
        </p:txBody>
      </p:sp>
      <p:sp>
        <p:nvSpPr>
          <p:cNvPr id="19" name="Rectangle 18"/>
          <p:cNvSpPr/>
          <p:nvPr/>
        </p:nvSpPr>
        <p:spPr>
          <a:xfrm>
            <a:off x="2306516" y="3250806"/>
            <a:ext cx="2210422"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Southern California Permanente Medical Group</a:t>
            </a:r>
          </a:p>
        </p:txBody>
      </p:sp>
      <p:sp>
        <p:nvSpPr>
          <p:cNvPr id="20" name="Rectangle 19"/>
          <p:cNvSpPr/>
          <p:nvPr/>
        </p:nvSpPr>
        <p:spPr>
          <a:xfrm>
            <a:off x="4408983" y="3250806"/>
            <a:ext cx="1153886"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Mayo Clinic Physicians</a:t>
            </a:r>
          </a:p>
        </p:txBody>
      </p:sp>
      <p:sp>
        <p:nvSpPr>
          <p:cNvPr id="21" name="Rectangle 20"/>
          <p:cNvSpPr/>
          <p:nvPr/>
        </p:nvSpPr>
        <p:spPr>
          <a:xfrm>
            <a:off x="5527690" y="3250806"/>
            <a:ext cx="1519578"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Northwell Health Physician Partners </a:t>
            </a:r>
          </a:p>
        </p:txBody>
      </p:sp>
      <p:sp>
        <p:nvSpPr>
          <p:cNvPr id="22" name="Rectangle 21"/>
          <p:cNvSpPr/>
          <p:nvPr/>
        </p:nvSpPr>
        <p:spPr>
          <a:xfrm>
            <a:off x="8298091" y="3250806"/>
            <a:ext cx="1153886"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Independent</a:t>
            </a:r>
          </a:p>
        </p:txBody>
      </p:sp>
      <p:sp>
        <p:nvSpPr>
          <p:cNvPr id="23" name="Rectangle 22"/>
          <p:cNvSpPr/>
          <p:nvPr/>
        </p:nvSpPr>
        <p:spPr>
          <a:xfrm>
            <a:off x="2495163" y="4101292"/>
            <a:ext cx="821564"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latin typeface="Arial" panose="020B0604020202020204" pitchFamily="34" charset="0"/>
                <a:cs typeface="Arial" panose="020B0604020202020204" pitchFamily="34" charset="0"/>
              </a:rPr>
              <a:t>&lt; 10</a:t>
            </a:r>
          </a:p>
        </p:txBody>
      </p:sp>
      <p:sp>
        <p:nvSpPr>
          <p:cNvPr id="24" name="Rectangle 23"/>
          <p:cNvSpPr/>
          <p:nvPr/>
        </p:nvSpPr>
        <p:spPr>
          <a:xfrm>
            <a:off x="3649798" y="4095262"/>
            <a:ext cx="884733"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11-20</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25" name="Rectangle 24"/>
          <p:cNvSpPr/>
          <p:nvPr/>
        </p:nvSpPr>
        <p:spPr>
          <a:xfrm>
            <a:off x="8523139" y="4087390"/>
            <a:ext cx="727977"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latin typeface="Arial" panose="020B0604020202020204" pitchFamily="34" charset="0"/>
                <a:cs typeface="Arial" panose="020B0604020202020204" pitchFamily="34" charset="0"/>
              </a:rPr>
              <a:t>51 &gt;</a:t>
            </a:r>
          </a:p>
        </p:txBody>
      </p:sp>
      <p:sp>
        <p:nvSpPr>
          <p:cNvPr id="26" name="Rectangle 25"/>
          <p:cNvSpPr/>
          <p:nvPr/>
        </p:nvSpPr>
        <p:spPr>
          <a:xfrm>
            <a:off x="3572682" y="2456035"/>
            <a:ext cx="876957"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Radiology</a:t>
            </a:r>
          </a:p>
        </p:txBody>
      </p:sp>
      <p:sp>
        <p:nvSpPr>
          <p:cNvPr id="27" name="Rectangle 26"/>
          <p:cNvSpPr/>
          <p:nvPr/>
        </p:nvSpPr>
        <p:spPr>
          <a:xfrm>
            <a:off x="4634697" y="2456035"/>
            <a:ext cx="1138050"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Pulmonology</a:t>
            </a:r>
          </a:p>
        </p:txBody>
      </p:sp>
      <p:sp>
        <p:nvSpPr>
          <p:cNvPr id="28" name="Rectangle 27"/>
          <p:cNvSpPr/>
          <p:nvPr/>
        </p:nvSpPr>
        <p:spPr>
          <a:xfrm>
            <a:off x="5929098" y="2456035"/>
            <a:ext cx="827311"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Internal medicine</a:t>
            </a:r>
          </a:p>
        </p:txBody>
      </p:sp>
      <p:sp>
        <p:nvSpPr>
          <p:cNvPr id="29" name="Rectangle 28"/>
          <p:cNvSpPr/>
          <p:nvPr/>
        </p:nvSpPr>
        <p:spPr>
          <a:xfrm>
            <a:off x="6967189" y="2456035"/>
            <a:ext cx="1138050"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Obstetrics/ Gynecology</a:t>
            </a:r>
          </a:p>
        </p:txBody>
      </p:sp>
      <p:sp>
        <p:nvSpPr>
          <p:cNvPr id="30" name="Rectangle 29"/>
          <p:cNvSpPr/>
          <p:nvPr/>
        </p:nvSpPr>
        <p:spPr>
          <a:xfrm>
            <a:off x="8333841" y="2456035"/>
            <a:ext cx="827311"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Family medicine</a:t>
            </a:r>
          </a:p>
        </p:txBody>
      </p:sp>
      <p:sp>
        <p:nvSpPr>
          <p:cNvPr id="31" name="Rectangle 30"/>
          <p:cNvSpPr/>
          <p:nvPr/>
        </p:nvSpPr>
        <p:spPr>
          <a:xfrm>
            <a:off x="2332704" y="2456035"/>
            <a:ext cx="1077853" cy="4527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Cardiology</a:t>
            </a:r>
          </a:p>
        </p:txBody>
      </p:sp>
      <p:sp>
        <p:nvSpPr>
          <p:cNvPr id="32" name="Rectangle 31"/>
          <p:cNvSpPr/>
          <p:nvPr/>
        </p:nvSpPr>
        <p:spPr>
          <a:xfrm>
            <a:off x="4867602" y="4095262"/>
            <a:ext cx="886861"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21-30</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33" name="Rectangle 32"/>
          <p:cNvSpPr/>
          <p:nvPr/>
        </p:nvSpPr>
        <p:spPr>
          <a:xfrm>
            <a:off x="6087534" y="4101292"/>
            <a:ext cx="884732"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31-40</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34" name="Rectangle 33"/>
          <p:cNvSpPr/>
          <p:nvPr/>
        </p:nvSpPr>
        <p:spPr>
          <a:xfrm>
            <a:off x="7305337" y="4095262"/>
            <a:ext cx="884732"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41 - 50</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35" name="Rectangle 34">
            <a:extLst>
              <a:ext uri="{FF2B5EF4-FFF2-40B4-BE49-F238E27FC236}">
                <a16:creationId xmlns:a16="http://schemas.microsoft.com/office/drawing/2014/main" id="{83A5D97B-2483-404A-B59D-4CC77977C49C}"/>
              </a:ext>
            </a:extLst>
          </p:cNvPr>
          <p:cNvSpPr/>
          <p:nvPr/>
        </p:nvSpPr>
        <p:spPr>
          <a:xfrm>
            <a:off x="7032870" y="3250806"/>
            <a:ext cx="1350849"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Ascension Medical Group</a:t>
            </a:r>
          </a:p>
        </p:txBody>
      </p:sp>
      <p:sp>
        <p:nvSpPr>
          <p:cNvPr id="36" name="TextBox 35">
            <a:extLst>
              <a:ext uri="{FF2B5EF4-FFF2-40B4-BE49-F238E27FC236}">
                <a16:creationId xmlns:a16="http://schemas.microsoft.com/office/drawing/2014/main" id="{E580A290-0896-47AF-81EA-6DAB0DAEBCE9}"/>
              </a:ext>
            </a:extLst>
          </p:cNvPr>
          <p:cNvSpPr txBox="1"/>
          <p:nvPr/>
        </p:nvSpPr>
        <p:spPr>
          <a:xfrm>
            <a:off x="500152" y="5092675"/>
            <a:ext cx="2166257" cy="461665"/>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Annual procedure/ diagnosis volumes**</a:t>
            </a:r>
          </a:p>
        </p:txBody>
      </p:sp>
      <p:sp>
        <p:nvSpPr>
          <p:cNvPr id="38" name="Rectangle 37">
            <a:extLst>
              <a:ext uri="{FF2B5EF4-FFF2-40B4-BE49-F238E27FC236}">
                <a16:creationId xmlns:a16="http://schemas.microsoft.com/office/drawing/2014/main" id="{A64AF167-1BB4-411C-836C-6496365BA736}"/>
              </a:ext>
            </a:extLst>
          </p:cNvPr>
          <p:cNvSpPr/>
          <p:nvPr/>
        </p:nvSpPr>
        <p:spPr>
          <a:xfrm>
            <a:off x="2495163" y="4951161"/>
            <a:ext cx="821564"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latin typeface="Arial" panose="020B0604020202020204" pitchFamily="34" charset="0"/>
                <a:cs typeface="Arial" panose="020B0604020202020204" pitchFamily="34" charset="0"/>
              </a:rPr>
              <a:t>&lt; 1000</a:t>
            </a:r>
          </a:p>
        </p:txBody>
      </p:sp>
      <p:sp>
        <p:nvSpPr>
          <p:cNvPr id="39" name="Rectangle 38">
            <a:extLst>
              <a:ext uri="{FF2B5EF4-FFF2-40B4-BE49-F238E27FC236}">
                <a16:creationId xmlns:a16="http://schemas.microsoft.com/office/drawing/2014/main" id="{87F3A1EE-3405-4E31-94C6-02481730DB1D}"/>
              </a:ext>
            </a:extLst>
          </p:cNvPr>
          <p:cNvSpPr/>
          <p:nvPr/>
        </p:nvSpPr>
        <p:spPr>
          <a:xfrm>
            <a:off x="3649111" y="4945131"/>
            <a:ext cx="884733"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1001-20k</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E304E180-FAF2-48B0-B09B-776A78EA16E5}"/>
              </a:ext>
            </a:extLst>
          </p:cNvPr>
          <p:cNvSpPr/>
          <p:nvPr/>
        </p:nvSpPr>
        <p:spPr>
          <a:xfrm>
            <a:off x="8489065" y="4937259"/>
            <a:ext cx="727977"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latin typeface="Arial" panose="020B0604020202020204" pitchFamily="34" charset="0"/>
                <a:cs typeface="Arial" panose="020B0604020202020204" pitchFamily="34" charset="0"/>
              </a:rPr>
              <a:t>50k &gt;</a:t>
            </a:r>
          </a:p>
        </p:txBody>
      </p:sp>
      <p:sp>
        <p:nvSpPr>
          <p:cNvPr id="41" name="Rectangle 40">
            <a:extLst>
              <a:ext uri="{FF2B5EF4-FFF2-40B4-BE49-F238E27FC236}">
                <a16:creationId xmlns:a16="http://schemas.microsoft.com/office/drawing/2014/main" id="{07D2B40B-F7AE-484C-99FB-B66DE2BC2E2A}"/>
              </a:ext>
            </a:extLst>
          </p:cNvPr>
          <p:cNvSpPr/>
          <p:nvPr/>
        </p:nvSpPr>
        <p:spPr>
          <a:xfrm>
            <a:off x="4866228" y="4945131"/>
            <a:ext cx="886861"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20k-30k</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A617B375-311A-43EA-AE39-47DA96BEDA4B}"/>
              </a:ext>
            </a:extLst>
          </p:cNvPr>
          <p:cNvSpPr/>
          <p:nvPr/>
        </p:nvSpPr>
        <p:spPr>
          <a:xfrm>
            <a:off x="6085473" y="4951161"/>
            <a:ext cx="884732"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30k-40k</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6768F9DD-9D60-4DDD-98CA-52FEF0DDF67B}"/>
              </a:ext>
            </a:extLst>
          </p:cNvPr>
          <p:cNvSpPr/>
          <p:nvPr/>
        </p:nvSpPr>
        <p:spPr>
          <a:xfrm>
            <a:off x="7302589" y="4945131"/>
            <a:ext cx="854092" cy="5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2"/>
              </a:solidFill>
              <a:latin typeface="Arial" panose="020B0604020202020204" pitchFamily="34" charset="0"/>
              <a:cs typeface="Arial" panose="020B0604020202020204" pitchFamily="34" charset="0"/>
            </a:endParaRPr>
          </a:p>
          <a:p>
            <a:pPr algn="ctr"/>
            <a:r>
              <a:rPr lang="en-US" sz="1100" b="1" dirty="0">
                <a:solidFill>
                  <a:schemeClr val="tx2"/>
                </a:solidFill>
                <a:latin typeface="Arial" panose="020B0604020202020204" pitchFamily="34" charset="0"/>
                <a:cs typeface="Arial" panose="020B0604020202020204" pitchFamily="34" charset="0"/>
              </a:rPr>
              <a:t>40k-50k </a:t>
            </a:r>
          </a:p>
          <a:p>
            <a:pPr algn="ctr"/>
            <a:endParaRPr lang="en-US" sz="1100" b="1" dirty="0">
              <a:solidFill>
                <a:schemeClr val="tx2"/>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C4120AE4-2232-4368-AA0A-D533E3D30F05}"/>
              </a:ext>
            </a:extLst>
          </p:cNvPr>
          <p:cNvSpPr txBox="1"/>
          <p:nvPr/>
        </p:nvSpPr>
        <p:spPr>
          <a:xfrm>
            <a:off x="514706" y="5900982"/>
            <a:ext cx="4019138" cy="261610"/>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*Hospital affiliations might also be important for your device</a:t>
            </a:r>
          </a:p>
        </p:txBody>
      </p:sp>
      <p:sp>
        <p:nvSpPr>
          <p:cNvPr id="48" name="TextBox 47">
            <a:extLst>
              <a:ext uri="{FF2B5EF4-FFF2-40B4-BE49-F238E27FC236}">
                <a16:creationId xmlns:a16="http://schemas.microsoft.com/office/drawing/2014/main" id="{A2CBA5E4-DAF3-4964-8D8E-45694B2C758A}"/>
              </a:ext>
            </a:extLst>
          </p:cNvPr>
          <p:cNvSpPr txBox="1"/>
          <p:nvPr/>
        </p:nvSpPr>
        <p:spPr>
          <a:xfrm>
            <a:off x="4516938" y="5900982"/>
            <a:ext cx="4289290" cy="261610"/>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**Determine what volumes are appropriate</a:t>
            </a:r>
          </a:p>
        </p:txBody>
      </p:sp>
      <p:cxnSp>
        <p:nvCxnSpPr>
          <p:cNvPr id="55" name="Straight Connector 54">
            <a:extLst>
              <a:ext uri="{FF2B5EF4-FFF2-40B4-BE49-F238E27FC236}">
                <a16:creationId xmlns:a16="http://schemas.microsoft.com/office/drawing/2014/main" id="{198C1726-12CF-A257-E2D3-E47D43B23AA8}"/>
              </a:ext>
            </a:extLst>
          </p:cNvPr>
          <p:cNvCxnSpPr>
            <a:cxnSpLocks/>
          </p:cNvCxnSpPr>
          <p:nvPr/>
        </p:nvCxnSpPr>
        <p:spPr>
          <a:xfrm>
            <a:off x="3475210" y="2408701"/>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56AF454-C975-2038-4F94-836BCCC567B7}"/>
              </a:ext>
            </a:extLst>
          </p:cNvPr>
          <p:cNvCxnSpPr>
            <a:cxnSpLocks/>
          </p:cNvCxnSpPr>
          <p:nvPr/>
        </p:nvCxnSpPr>
        <p:spPr>
          <a:xfrm>
            <a:off x="4558234" y="2423799"/>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E64EB22-6D33-0454-E093-AB79EC47E317}"/>
              </a:ext>
            </a:extLst>
          </p:cNvPr>
          <p:cNvCxnSpPr>
            <a:cxnSpLocks/>
          </p:cNvCxnSpPr>
          <p:nvPr/>
        </p:nvCxnSpPr>
        <p:spPr>
          <a:xfrm>
            <a:off x="5836452" y="2414563"/>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0BA1D5D-591D-DDD1-3134-B3E3110B4763}"/>
              </a:ext>
            </a:extLst>
          </p:cNvPr>
          <p:cNvCxnSpPr>
            <a:cxnSpLocks/>
          </p:cNvCxnSpPr>
          <p:nvPr/>
        </p:nvCxnSpPr>
        <p:spPr>
          <a:xfrm>
            <a:off x="6920060" y="2417937"/>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06E8155-5B5A-478B-996E-04FA94B5E3DE}"/>
              </a:ext>
            </a:extLst>
          </p:cNvPr>
          <p:cNvCxnSpPr>
            <a:cxnSpLocks/>
          </p:cNvCxnSpPr>
          <p:nvPr/>
        </p:nvCxnSpPr>
        <p:spPr>
          <a:xfrm>
            <a:off x="8208541" y="2419091"/>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6E63255-9454-E8B4-7938-C352C94C01B5}"/>
              </a:ext>
            </a:extLst>
          </p:cNvPr>
          <p:cNvCxnSpPr>
            <a:cxnSpLocks/>
          </p:cNvCxnSpPr>
          <p:nvPr/>
        </p:nvCxnSpPr>
        <p:spPr>
          <a:xfrm>
            <a:off x="4458875" y="3277730"/>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7AC4F84-E9CF-ECF6-9B6C-D1505730E623}"/>
              </a:ext>
            </a:extLst>
          </p:cNvPr>
          <p:cNvCxnSpPr>
            <a:cxnSpLocks/>
          </p:cNvCxnSpPr>
          <p:nvPr/>
        </p:nvCxnSpPr>
        <p:spPr>
          <a:xfrm>
            <a:off x="5517505" y="3268494"/>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E24BDBFE-2125-8508-5E46-23E5E94E2E7D}"/>
              </a:ext>
            </a:extLst>
          </p:cNvPr>
          <p:cNvCxnSpPr>
            <a:cxnSpLocks/>
          </p:cNvCxnSpPr>
          <p:nvPr/>
        </p:nvCxnSpPr>
        <p:spPr>
          <a:xfrm>
            <a:off x="7069814" y="3268494"/>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F4CE0A0-CD32-35F5-2741-FF7D2ACBA439}"/>
              </a:ext>
            </a:extLst>
          </p:cNvPr>
          <p:cNvCxnSpPr>
            <a:cxnSpLocks/>
          </p:cNvCxnSpPr>
          <p:nvPr/>
        </p:nvCxnSpPr>
        <p:spPr>
          <a:xfrm>
            <a:off x="8333841" y="3268494"/>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2B80732C-93A4-4808-0DB6-0CA951C3789D}"/>
              </a:ext>
            </a:extLst>
          </p:cNvPr>
          <p:cNvCxnSpPr>
            <a:cxnSpLocks/>
          </p:cNvCxnSpPr>
          <p:nvPr/>
        </p:nvCxnSpPr>
        <p:spPr>
          <a:xfrm>
            <a:off x="3482787" y="4110205"/>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F375B14-D178-DD4F-C9CD-330B1E1B0800}"/>
              </a:ext>
            </a:extLst>
          </p:cNvPr>
          <p:cNvCxnSpPr>
            <a:cxnSpLocks/>
          </p:cNvCxnSpPr>
          <p:nvPr/>
        </p:nvCxnSpPr>
        <p:spPr>
          <a:xfrm>
            <a:off x="4728396" y="4109190"/>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CA81D71-B64A-A641-95BB-D03B49B79CE6}"/>
              </a:ext>
            </a:extLst>
          </p:cNvPr>
          <p:cNvCxnSpPr>
            <a:cxnSpLocks/>
          </p:cNvCxnSpPr>
          <p:nvPr/>
        </p:nvCxnSpPr>
        <p:spPr>
          <a:xfrm>
            <a:off x="5947570" y="4117366"/>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41652B9E-75C7-B588-628C-5DB58DF3830C}"/>
              </a:ext>
            </a:extLst>
          </p:cNvPr>
          <p:cNvCxnSpPr>
            <a:cxnSpLocks/>
          </p:cNvCxnSpPr>
          <p:nvPr/>
        </p:nvCxnSpPr>
        <p:spPr>
          <a:xfrm>
            <a:off x="7139087" y="4117366"/>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DA83F0C-0539-8455-5829-E0AC8771687F}"/>
              </a:ext>
            </a:extLst>
          </p:cNvPr>
          <p:cNvCxnSpPr>
            <a:cxnSpLocks/>
          </p:cNvCxnSpPr>
          <p:nvPr/>
        </p:nvCxnSpPr>
        <p:spPr>
          <a:xfrm>
            <a:off x="8409767" y="4113734"/>
            <a:ext cx="0" cy="5432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C9F436D-6C9C-9B5F-66A6-FD75B3100416}"/>
              </a:ext>
            </a:extLst>
          </p:cNvPr>
          <p:cNvCxnSpPr>
            <a:cxnSpLocks/>
          </p:cNvCxnSpPr>
          <p:nvPr/>
        </p:nvCxnSpPr>
        <p:spPr>
          <a:xfrm>
            <a:off x="3475210" y="4864827"/>
            <a:ext cx="0" cy="7494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7316CA4-37C1-B0A7-120A-608EAA3867C0}"/>
              </a:ext>
            </a:extLst>
          </p:cNvPr>
          <p:cNvCxnSpPr>
            <a:cxnSpLocks/>
          </p:cNvCxnSpPr>
          <p:nvPr/>
        </p:nvCxnSpPr>
        <p:spPr>
          <a:xfrm>
            <a:off x="4725078" y="4864827"/>
            <a:ext cx="0" cy="7494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D9ABD0D-6F0D-3966-3906-F64337AC3DBD}"/>
              </a:ext>
            </a:extLst>
          </p:cNvPr>
          <p:cNvCxnSpPr>
            <a:cxnSpLocks/>
          </p:cNvCxnSpPr>
          <p:nvPr/>
        </p:nvCxnSpPr>
        <p:spPr>
          <a:xfrm>
            <a:off x="5947211" y="4937259"/>
            <a:ext cx="0" cy="7494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30D83E2F-B814-C822-8F2A-2613A13856DE}"/>
              </a:ext>
            </a:extLst>
          </p:cNvPr>
          <p:cNvCxnSpPr>
            <a:cxnSpLocks/>
          </p:cNvCxnSpPr>
          <p:nvPr/>
        </p:nvCxnSpPr>
        <p:spPr>
          <a:xfrm>
            <a:off x="7139087" y="4891637"/>
            <a:ext cx="0" cy="7494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A585C61-7197-B8F4-B06D-45380940B8D6}"/>
              </a:ext>
            </a:extLst>
          </p:cNvPr>
          <p:cNvCxnSpPr>
            <a:cxnSpLocks/>
          </p:cNvCxnSpPr>
          <p:nvPr/>
        </p:nvCxnSpPr>
        <p:spPr>
          <a:xfrm>
            <a:off x="8333841" y="4937259"/>
            <a:ext cx="0" cy="7494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2E6CAE2-121A-E7F8-E325-E972D74B01ED}"/>
              </a:ext>
            </a:extLst>
          </p:cNvPr>
          <p:cNvCxnSpPr>
            <a:cxnSpLocks/>
          </p:cNvCxnSpPr>
          <p:nvPr/>
        </p:nvCxnSpPr>
        <p:spPr>
          <a:xfrm flipV="1">
            <a:off x="613810" y="2278205"/>
            <a:ext cx="8805672"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pic>
        <p:nvPicPr>
          <p:cNvPr id="8" name="Picture 7" descr="A close up of a sign&#10;&#10;Description automatically generated">
            <a:extLst>
              <a:ext uri="{FF2B5EF4-FFF2-40B4-BE49-F238E27FC236}">
                <a16:creationId xmlns:a16="http://schemas.microsoft.com/office/drawing/2014/main" id="{484E60A1-A226-FDBE-9CFB-DF63E27DC6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16" name="Straight Connector 15">
            <a:extLst>
              <a:ext uri="{FF2B5EF4-FFF2-40B4-BE49-F238E27FC236}">
                <a16:creationId xmlns:a16="http://schemas.microsoft.com/office/drawing/2014/main" id="{3F54616C-ED58-52FA-7E9C-BCF65A0BA613}"/>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79" name="Group 78">
            <a:extLst>
              <a:ext uri="{FF2B5EF4-FFF2-40B4-BE49-F238E27FC236}">
                <a16:creationId xmlns:a16="http://schemas.microsoft.com/office/drawing/2014/main" id="{99D77B5D-752E-D209-E923-74D7FCDD1FFB}"/>
              </a:ext>
            </a:extLst>
          </p:cNvPr>
          <p:cNvGrpSpPr/>
          <p:nvPr/>
        </p:nvGrpSpPr>
        <p:grpSpPr>
          <a:xfrm>
            <a:off x="8203214" y="526154"/>
            <a:ext cx="1619873" cy="1600200"/>
            <a:chOff x="8203214" y="526154"/>
            <a:chExt cx="1619873" cy="1600200"/>
          </a:xfrm>
        </p:grpSpPr>
        <p:sp>
          <p:nvSpPr>
            <p:cNvPr id="17" name="Oval 16">
              <a:extLst>
                <a:ext uri="{FF2B5EF4-FFF2-40B4-BE49-F238E27FC236}">
                  <a16:creationId xmlns:a16="http://schemas.microsoft.com/office/drawing/2014/main" id="{70A4A784-5508-084C-7408-9ABC66CD2AFB}"/>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44" name="TextBox 43">
              <a:extLst>
                <a:ext uri="{FF2B5EF4-FFF2-40B4-BE49-F238E27FC236}">
                  <a16:creationId xmlns:a16="http://schemas.microsoft.com/office/drawing/2014/main" id="{FC1467DF-9446-9355-107B-134B20220C2C}"/>
                </a:ext>
              </a:extLst>
            </p:cNvPr>
            <p:cNvSpPr txBox="1"/>
            <p:nvPr/>
          </p:nvSpPr>
          <p:spPr>
            <a:xfrm>
              <a:off x="8203214" y="963237"/>
              <a:ext cx="1619873" cy="861774"/>
            </a:xfrm>
            <a:prstGeom prst="rect">
              <a:avLst/>
            </a:prstGeom>
            <a:noFill/>
          </p:spPr>
          <p:txBody>
            <a:bodyPr wrap="square" rtlCol="0">
              <a:spAutoFit/>
            </a:bodyPr>
            <a:lstStyle/>
            <a:p>
              <a:pPr algn="ctr"/>
              <a:r>
                <a:rPr lang="en-US" sz="1000" b="1" dirty="0">
                  <a:latin typeface="Arial"/>
                  <a:cs typeface="Arial"/>
                </a:rPr>
                <a:t>Customize this </a:t>
              </a:r>
            </a:p>
            <a:p>
              <a:pPr algn="ctr"/>
              <a:r>
                <a:rPr lang="en-US" sz="1000" b="1" dirty="0">
                  <a:latin typeface="Arial"/>
                  <a:cs typeface="Arial"/>
                </a:rPr>
                <a:t>to your target </a:t>
              </a:r>
            </a:p>
            <a:p>
              <a:pPr algn="ctr"/>
              <a:r>
                <a:rPr lang="en-US" sz="1000" b="1" dirty="0">
                  <a:latin typeface="Arial"/>
                  <a:cs typeface="Arial"/>
                </a:rPr>
                <a:t>markets and </a:t>
              </a:r>
            </a:p>
            <a:p>
              <a:pPr algn="ctr"/>
              <a:r>
                <a:rPr lang="en-US" sz="1000" b="1" dirty="0">
                  <a:latin typeface="Arial"/>
                  <a:cs typeface="Arial"/>
                </a:rPr>
                <a:t>your segmentation criteria.</a:t>
              </a:r>
              <a:endParaRPr lang="en-US" sz="1000" b="1" dirty="0">
                <a:solidFill>
                  <a:srgbClr val="2B0F4F"/>
                </a:solidFill>
                <a:latin typeface="Arial" panose="020B0604020202020204" pitchFamily="34" charset="0"/>
                <a:cs typeface="Arial" panose="020B0604020202020204" pitchFamily="34" charset="0"/>
              </a:endParaRPr>
            </a:p>
          </p:txBody>
        </p:sp>
        <p:pic>
          <p:nvPicPr>
            <p:cNvPr id="45" name="Picture 44">
              <a:extLst>
                <a:ext uri="{FF2B5EF4-FFF2-40B4-BE49-F238E27FC236}">
                  <a16:creationId xmlns:a16="http://schemas.microsoft.com/office/drawing/2014/main" id="{41543CF7-A0F8-EECE-D47A-1B2754A4215E}"/>
                </a:ext>
              </a:extLst>
            </p:cNvPr>
            <p:cNvPicPr>
              <a:picLocks noChangeAspect="1"/>
            </p:cNvPicPr>
            <p:nvPr/>
          </p:nvPicPr>
          <p:blipFill>
            <a:blip r:embed="rId4"/>
            <a:stretch>
              <a:fillRect/>
            </a:stretch>
          </p:blipFill>
          <p:spPr>
            <a:xfrm>
              <a:off x="8906303" y="653062"/>
              <a:ext cx="213694" cy="213694"/>
            </a:xfrm>
            <a:prstGeom prst="rect">
              <a:avLst/>
            </a:prstGeom>
          </p:spPr>
        </p:pic>
      </p:grpSp>
      <p:sp>
        <p:nvSpPr>
          <p:cNvPr id="46" name="Content Placeholder 2">
            <a:extLst>
              <a:ext uri="{FF2B5EF4-FFF2-40B4-BE49-F238E27FC236}">
                <a16:creationId xmlns:a16="http://schemas.microsoft.com/office/drawing/2014/main" id="{00028BEE-BD79-309F-03CB-95B9C81A2FEF}"/>
              </a:ext>
            </a:extLst>
          </p:cNvPr>
          <p:cNvSpPr txBox="1">
            <a:spLocks/>
          </p:cNvSpPr>
          <p:nvPr/>
        </p:nvSpPr>
        <p:spPr>
          <a:xfrm>
            <a:off x="10163912" y="1471068"/>
            <a:ext cx="1639085" cy="19579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a:cs typeface="Arial"/>
              </a:rPr>
              <a:t>This is an example segmentation structure for physicians.</a:t>
            </a:r>
          </a:p>
          <a:p>
            <a:pPr marL="0" indent="0">
              <a:lnSpc>
                <a:spcPct val="110000"/>
              </a:lnSpc>
              <a:buNone/>
            </a:pPr>
            <a:r>
              <a:rPr lang="en-US" sz="1000" b="1" dirty="0">
                <a:latin typeface="Arial"/>
                <a:cs typeface="Arial"/>
              </a:rPr>
              <a:t> Definitive Healthcare intelligence can provide the details needed to develop your segmentation structure. </a:t>
            </a:r>
            <a:endParaRPr lang="en-US" sz="1000" b="1" dirty="0">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B68225FD-65D2-F0CA-B273-BDA0D3CA5F65}"/>
              </a:ext>
            </a:extLst>
          </p:cNvPr>
          <p:cNvSpPr txBox="1"/>
          <p:nvPr/>
        </p:nvSpPr>
        <p:spPr>
          <a:xfrm>
            <a:off x="511610" y="1800531"/>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PHYSICIANS</a:t>
            </a:r>
          </a:p>
        </p:txBody>
      </p:sp>
      <p:sp>
        <p:nvSpPr>
          <p:cNvPr id="50" name="Title 1">
            <a:extLst>
              <a:ext uri="{FF2B5EF4-FFF2-40B4-BE49-F238E27FC236}">
                <a16:creationId xmlns:a16="http://schemas.microsoft.com/office/drawing/2014/main" id="{6C660556-43CE-AD63-3CDC-9C4E762060C8}"/>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Segmentation structure example</a:t>
            </a:r>
            <a:endParaRPr lang="en-US" sz="3000" dirty="0">
              <a:solidFill>
                <a:srgbClr val="541299"/>
              </a:solidFill>
            </a:endParaRPr>
          </a:p>
        </p:txBody>
      </p:sp>
      <p:cxnSp>
        <p:nvCxnSpPr>
          <p:cNvPr id="75" name="Straight Connector 74">
            <a:extLst>
              <a:ext uri="{FF2B5EF4-FFF2-40B4-BE49-F238E27FC236}">
                <a16:creationId xmlns:a16="http://schemas.microsoft.com/office/drawing/2014/main" id="{779822A8-4614-B38C-1733-0130ACB0B662}"/>
              </a:ext>
            </a:extLst>
          </p:cNvPr>
          <p:cNvCxnSpPr>
            <a:cxnSpLocks/>
          </p:cNvCxnSpPr>
          <p:nvPr/>
        </p:nvCxnSpPr>
        <p:spPr>
          <a:xfrm flipV="1">
            <a:off x="613810" y="3102664"/>
            <a:ext cx="8805672"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C835CA8-339A-9468-AA01-6AD72D06AFDA}"/>
              </a:ext>
            </a:extLst>
          </p:cNvPr>
          <p:cNvCxnSpPr>
            <a:cxnSpLocks/>
          </p:cNvCxnSpPr>
          <p:nvPr/>
        </p:nvCxnSpPr>
        <p:spPr>
          <a:xfrm flipV="1">
            <a:off x="613810" y="3957104"/>
            <a:ext cx="8805672"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73BBA649-7F62-9AC6-A83D-47C5503D8D17}"/>
              </a:ext>
            </a:extLst>
          </p:cNvPr>
          <p:cNvCxnSpPr>
            <a:cxnSpLocks/>
          </p:cNvCxnSpPr>
          <p:nvPr/>
        </p:nvCxnSpPr>
        <p:spPr>
          <a:xfrm flipV="1">
            <a:off x="613810" y="4796553"/>
            <a:ext cx="8805672"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0EA704BE-8E87-A9E2-2938-1363FC456227}"/>
              </a:ext>
            </a:extLst>
          </p:cNvPr>
          <p:cNvCxnSpPr>
            <a:cxnSpLocks/>
          </p:cNvCxnSpPr>
          <p:nvPr/>
        </p:nvCxnSpPr>
        <p:spPr>
          <a:xfrm flipV="1">
            <a:off x="613810" y="5680973"/>
            <a:ext cx="8805672"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197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22500" y="2597963"/>
            <a:ext cx="2166257" cy="276999"/>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Facility Type</a:t>
            </a:r>
          </a:p>
        </p:txBody>
      </p:sp>
      <p:sp>
        <p:nvSpPr>
          <p:cNvPr id="9" name="TextBox 8"/>
          <p:cNvSpPr txBox="1"/>
          <p:nvPr/>
        </p:nvSpPr>
        <p:spPr>
          <a:xfrm>
            <a:off x="511610" y="3307198"/>
            <a:ext cx="1368333" cy="461665"/>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Network Affiliation</a:t>
            </a:r>
          </a:p>
        </p:txBody>
      </p:sp>
      <p:cxnSp>
        <p:nvCxnSpPr>
          <p:cNvPr id="12" name="Straight Connector 11"/>
          <p:cNvCxnSpPr>
            <a:cxnSpLocks/>
          </p:cNvCxnSpPr>
          <p:nvPr/>
        </p:nvCxnSpPr>
        <p:spPr>
          <a:xfrm flipV="1">
            <a:off x="613810" y="3127970"/>
            <a:ext cx="740664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p:cNvCxnSpPr>
          <p:nvPr/>
        </p:nvCxnSpPr>
        <p:spPr>
          <a:xfrm flipV="1">
            <a:off x="613810" y="3983300"/>
            <a:ext cx="740664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515780" y="2436820"/>
            <a:ext cx="1623553" cy="566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Imaging center</a:t>
            </a:r>
          </a:p>
        </p:txBody>
      </p:sp>
      <p:sp>
        <p:nvSpPr>
          <p:cNvPr id="17" name="Rectangle 16"/>
          <p:cNvSpPr/>
          <p:nvPr/>
        </p:nvSpPr>
        <p:spPr>
          <a:xfrm>
            <a:off x="5159262" y="2436820"/>
            <a:ext cx="1456173" cy="566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Outpatient clinic</a:t>
            </a:r>
          </a:p>
        </p:txBody>
      </p:sp>
      <p:sp>
        <p:nvSpPr>
          <p:cNvPr id="26" name="Rectangle 25"/>
          <p:cNvSpPr/>
          <p:nvPr/>
        </p:nvSpPr>
        <p:spPr>
          <a:xfrm>
            <a:off x="3533870" y="3283913"/>
            <a:ext cx="827312" cy="566928"/>
          </a:xfrm>
          <a:prstGeom prst="rect">
            <a:avLst/>
          </a:prstGeom>
          <a:solidFill>
            <a:srgbClr val="541299"/>
          </a:solidFill>
          <a:ln>
            <a:solidFill>
              <a:srgbClr val="5412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CHI</a:t>
            </a:r>
          </a:p>
        </p:txBody>
      </p:sp>
      <p:sp>
        <p:nvSpPr>
          <p:cNvPr id="27" name="Rectangle 26"/>
          <p:cNvSpPr/>
          <p:nvPr/>
        </p:nvSpPr>
        <p:spPr>
          <a:xfrm>
            <a:off x="4401757" y="3283913"/>
            <a:ext cx="827312" cy="566928"/>
          </a:xfrm>
          <a:prstGeom prst="rect">
            <a:avLst/>
          </a:prstGeom>
          <a:solidFill>
            <a:srgbClr val="541299"/>
          </a:solidFill>
          <a:ln>
            <a:solidFill>
              <a:srgbClr val="5412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HCA</a:t>
            </a:r>
          </a:p>
        </p:txBody>
      </p:sp>
      <p:sp>
        <p:nvSpPr>
          <p:cNvPr id="31" name="Rectangle 30"/>
          <p:cNvSpPr/>
          <p:nvPr/>
        </p:nvSpPr>
        <p:spPr>
          <a:xfrm>
            <a:off x="2151090" y="3283913"/>
            <a:ext cx="1341619" cy="566928"/>
          </a:xfrm>
          <a:prstGeom prst="rect">
            <a:avLst/>
          </a:prstGeom>
          <a:solidFill>
            <a:srgbClr val="541299"/>
          </a:solidFill>
          <a:ln>
            <a:solidFill>
              <a:srgbClr val="5412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Ascension Health</a:t>
            </a:r>
          </a:p>
        </p:txBody>
      </p:sp>
      <p:sp>
        <p:nvSpPr>
          <p:cNvPr id="36" name="Rectangle 35"/>
          <p:cNvSpPr/>
          <p:nvPr/>
        </p:nvSpPr>
        <p:spPr>
          <a:xfrm>
            <a:off x="5262150" y="3283913"/>
            <a:ext cx="1312709" cy="566928"/>
          </a:xfrm>
          <a:prstGeom prst="rect">
            <a:avLst/>
          </a:prstGeom>
          <a:solidFill>
            <a:srgbClr val="541299"/>
          </a:solidFill>
          <a:ln>
            <a:solidFill>
              <a:srgbClr val="5412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Baylor Scott </a:t>
            </a:r>
          </a:p>
          <a:p>
            <a:pPr algn="ctr"/>
            <a:r>
              <a:rPr lang="en-US" sz="1100" b="1" dirty="0">
                <a:solidFill>
                  <a:schemeClr val="bg1"/>
                </a:solidFill>
                <a:latin typeface="Arial" panose="020B0604020202020204" pitchFamily="34" charset="0"/>
                <a:cs typeface="Arial" panose="020B0604020202020204" pitchFamily="34" charset="0"/>
              </a:rPr>
              <a:t>&amp; White</a:t>
            </a:r>
          </a:p>
        </p:txBody>
      </p:sp>
      <p:sp>
        <p:nvSpPr>
          <p:cNvPr id="2" name="Rectangle 1">
            <a:extLst>
              <a:ext uri="{FF2B5EF4-FFF2-40B4-BE49-F238E27FC236}">
                <a16:creationId xmlns:a16="http://schemas.microsoft.com/office/drawing/2014/main" id="{09339582-8754-FE15-FA17-410992EA951F}"/>
              </a:ext>
            </a:extLst>
          </p:cNvPr>
          <p:cNvSpPr/>
          <p:nvPr/>
        </p:nvSpPr>
        <p:spPr>
          <a:xfrm>
            <a:off x="2151090" y="2436820"/>
            <a:ext cx="1341619" cy="566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ASC</a:t>
            </a:r>
          </a:p>
        </p:txBody>
      </p:sp>
      <p:sp>
        <p:nvSpPr>
          <p:cNvPr id="3" name="Rectangle 2">
            <a:extLst>
              <a:ext uri="{FF2B5EF4-FFF2-40B4-BE49-F238E27FC236}">
                <a16:creationId xmlns:a16="http://schemas.microsoft.com/office/drawing/2014/main" id="{FBC41F76-4372-E550-9DAE-C02933499064}"/>
              </a:ext>
            </a:extLst>
          </p:cNvPr>
          <p:cNvSpPr/>
          <p:nvPr/>
        </p:nvSpPr>
        <p:spPr>
          <a:xfrm>
            <a:off x="6647311" y="2436820"/>
            <a:ext cx="1353613" cy="566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Long-term care</a:t>
            </a:r>
          </a:p>
        </p:txBody>
      </p:sp>
      <p:sp>
        <p:nvSpPr>
          <p:cNvPr id="5" name="TextBox 4">
            <a:extLst>
              <a:ext uri="{FF2B5EF4-FFF2-40B4-BE49-F238E27FC236}">
                <a16:creationId xmlns:a16="http://schemas.microsoft.com/office/drawing/2014/main" id="{3F7415D2-DA9C-9F73-9D44-6BB47494BFF6}"/>
              </a:ext>
            </a:extLst>
          </p:cNvPr>
          <p:cNvSpPr txBox="1"/>
          <p:nvPr/>
        </p:nvSpPr>
        <p:spPr>
          <a:xfrm>
            <a:off x="547389" y="4155071"/>
            <a:ext cx="1368333" cy="461665"/>
          </a:xfrm>
          <a:prstGeom prst="rect">
            <a:avLst/>
          </a:prstGeom>
          <a:noFill/>
        </p:spPr>
        <p:txBody>
          <a:bodyPr wrap="square" rtlCol="0">
            <a:spAutoFit/>
          </a:bodyPr>
          <a:lstStyle/>
          <a:p>
            <a:r>
              <a:rPr lang="en-US" sz="1200" b="1" dirty="0">
                <a:solidFill>
                  <a:srgbClr val="2B0F4F"/>
                </a:solidFill>
                <a:latin typeface="Arial" panose="020B0604020202020204" pitchFamily="34" charset="0"/>
                <a:cs typeface="Arial" panose="020B0604020202020204" pitchFamily="34" charset="0"/>
              </a:rPr>
              <a:t>Procedure volume</a:t>
            </a:r>
          </a:p>
        </p:txBody>
      </p:sp>
      <p:cxnSp>
        <p:nvCxnSpPr>
          <p:cNvPr id="6" name="Straight Connector 5">
            <a:extLst>
              <a:ext uri="{FF2B5EF4-FFF2-40B4-BE49-F238E27FC236}">
                <a16:creationId xmlns:a16="http://schemas.microsoft.com/office/drawing/2014/main" id="{85ACBF0A-8F76-19E8-DCFA-39221411EB10}"/>
              </a:ext>
            </a:extLst>
          </p:cNvPr>
          <p:cNvCxnSpPr>
            <a:cxnSpLocks/>
          </p:cNvCxnSpPr>
          <p:nvPr/>
        </p:nvCxnSpPr>
        <p:spPr>
          <a:xfrm flipV="1">
            <a:off x="613810" y="4816183"/>
            <a:ext cx="740664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941266D-7661-D56B-1741-0F0D439687F9}"/>
              </a:ext>
            </a:extLst>
          </p:cNvPr>
          <p:cNvSpPr/>
          <p:nvPr/>
        </p:nvSpPr>
        <p:spPr>
          <a:xfrm>
            <a:off x="3401328" y="4131786"/>
            <a:ext cx="922221" cy="566928"/>
          </a:xfrm>
          <a:prstGeom prst="rect">
            <a:avLst/>
          </a:prstGeom>
          <a:solidFill>
            <a:srgbClr val="9C54ED"/>
          </a:solidFill>
          <a:ln>
            <a:solidFill>
              <a:srgbClr val="9C54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250-499</a:t>
            </a:r>
          </a:p>
        </p:txBody>
      </p:sp>
      <p:sp>
        <p:nvSpPr>
          <p:cNvPr id="11" name="Rectangle 10">
            <a:extLst>
              <a:ext uri="{FF2B5EF4-FFF2-40B4-BE49-F238E27FC236}">
                <a16:creationId xmlns:a16="http://schemas.microsoft.com/office/drawing/2014/main" id="{95E1BF84-517F-0769-54D9-E0B32F3780C8}"/>
              </a:ext>
            </a:extLst>
          </p:cNvPr>
          <p:cNvSpPr/>
          <p:nvPr/>
        </p:nvSpPr>
        <p:spPr>
          <a:xfrm>
            <a:off x="4369304" y="4131786"/>
            <a:ext cx="922221" cy="566928"/>
          </a:xfrm>
          <a:prstGeom prst="rect">
            <a:avLst/>
          </a:prstGeom>
          <a:solidFill>
            <a:srgbClr val="9C54ED"/>
          </a:solidFill>
          <a:ln>
            <a:solidFill>
              <a:srgbClr val="9C54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500-999</a:t>
            </a:r>
          </a:p>
        </p:txBody>
      </p:sp>
      <p:sp>
        <p:nvSpPr>
          <p:cNvPr id="14" name="Rectangle 13">
            <a:extLst>
              <a:ext uri="{FF2B5EF4-FFF2-40B4-BE49-F238E27FC236}">
                <a16:creationId xmlns:a16="http://schemas.microsoft.com/office/drawing/2014/main" id="{EBD1FBB8-65DC-0F72-8627-2334D40A4C86}"/>
              </a:ext>
            </a:extLst>
          </p:cNvPr>
          <p:cNvSpPr/>
          <p:nvPr/>
        </p:nvSpPr>
        <p:spPr>
          <a:xfrm>
            <a:off x="2151090" y="4131786"/>
            <a:ext cx="1204483" cy="566928"/>
          </a:xfrm>
          <a:prstGeom prst="rect">
            <a:avLst/>
          </a:prstGeom>
          <a:solidFill>
            <a:srgbClr val="9C54ED"/>
          </a:solidFill>
          <a:ln>
            <a:solidFill>
              <a:srgbClr val="9C54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Less than 250</a:t>
            </a:r>
          </a:p>
        </p:txBody>
      </p:sp>
      <p:sp>
        <p:nvSpPr>
          <p:cNvPr id="15" name="Rectangle 14">
            <a:extLst>
              <a:ext uri="{FF2B5EF4-FFF2-40B4-BE49-F238E27FC236}">
                <a16:creationId xmlns:a16="http://schemas.microsoft.com/office/drawing/2014/main" id="{0CFB515D-36DC-4200-A3DF-8F3B1C68A222}"/>
              </a:ext>
            </a:extLst>
          </p:cNvPr>
          <p:cNvSpPr/>
          <p:nvPr/>
        </p:nvSpPr>
        <p:spPr>
          <a:xfrm>
            <a:off x="5334602" y="4131786"/>
            <a:ext cx="1312709" cy="566928"/>
          </a:xfrm>
          <a:prstGeom prst="rect">
            <a:avLst/>
          </a:prstGeom>
          <a:solidFill>
            <a:srgbClr val="9C54ED"/>
          </a:solidFill>
          <a:ln>
            <a:solidFill>
              <a:srgbClr val="9C54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1,000-1,999</a:t>
            </a:r>
          </a:p>
        </p:txBody>
      </p:sp>
      <p:sp>
        <p:nvSpPr>
          <p:cNvPr id="19" name="Rectangle 18">
            <a:extLst>
              <a:ext uri="{FF2B5EF4-FFF2-40B4-BE49-F238E27FC236}">
                <a16:creationId xmlns:a16="http://schemas.microsoft.com/office/drawing/2014/main" id="{4DDF6B56-94D7-A55B-546D-2CF74BF52372}"/>
              </a:ext>
            </a:extLst>
          </p:cNvPr>
          <p:cNvSpPr/>
          <p:nvPr/>
        </p:nvSpPr>
        <p:spPr>
          <a:xfrm>
            <a:off x="6688215" y="4131786"/>
            <a:ext cx="1312709" cy="566928"/>
          </a:xfrm>
          <a:prstGeom prst="rect">
            <a:avLst/>
          </a:prstGeom>
          <a:solidFill>
            <a:srgbClr val="9C54ED"/>
          </a:solidFill>
          <a:ln>
            <a:solidFill>
              <a:srgbClr val="9C54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2,000 +</a:t>
            </a:r>
          </a:p>
        </p:txBody>
      </p:sp>
      <p:sp>
        <p:nvSpPr>
          <p:cNvPr id="20" name="Rectangle 19">
            <a:extLst>
              <a:ext uri="{FF2B5EF4-FFF2-40B4-BE49-F238E27FC236}">
                <a16:creationId xmlns:a16="http://schemas.microsoft.com/office/drawing/2014/main" id="{9EF7034A-5923-ACBD-9EBF-9DC02C2D0209}"/>
              </a:ext>
            </a:extLst>
          </p:cNvPr>
          <p:cNvSpPr/>
          <p:nvPr/>
        </p:nvSpPr>
        <p:spPr>
          <a:xfrm>
            <a:off x="6615436" y="3283149"/>
            <a:ext cx="1385488" cy="566928"/>
          </a:xfrm>
          <a:prstGeom prst="rect">
            <a:avLst/>
          </a:prstGeom>
          <a:solidFill>
            <a:srgbClr val="541299"/>
          </a:solidFill>
          <a:ln>
            <a:solidFill>
              <a:srgbClr val="5412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latin typeface="Arial" panose="020B0604020202020204" pitchFamily="34" charset="0"/>
                <a:cs typeface="Arial" panose="020B0604020202020204" pitchFamily="34" charset="0"/>
              </a:rPr>
              <a:t>None-Independent</a:t>
            </a:r>
          </a:p>
        </p:txBody>
      </p:sp>
      <p:pic>
        <p:nvPicPr>
          <p:cNvPr id="18" name="Picture 17" descr="A close up of a sign&#10;&#10;Description automatically generated">
            <a:extLst>
              <a:ext uri="{FF2B5EF4-FFF2-40B4-BE49-F238E27FC236}">
                <a16:creationId xmlns:a16="http://schemas.microsoft.com/office/drawing/2014/main" id="{A8A39B81-3AEC-AA42-9A9D-45648D2EC6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21" name="Straight Connector 20">
            <a:extLst>
              <a:ext uri="{FF2B5EF4-FFF2-40B4-BE49-F238E27FC236}">
                <a16:creationId xmlns:a16="http://schemas.microsoft.com/office/drawing/2014/main" id="{7AD5F01C-000B-BB27-BDE2-2CE4A7A8E48B}"/>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43" name="Group 42">
            <a:extLst>
              <a:ext uri="{FF2B5EF4-FFF2-40B4-BE49-F238E27FC236}">
                <a16:creationId xmlns:a16="http://schemas.microsoft.com/office/drawing/2014/main" id="{140AF626-C9AE-08B6-B620-61AB2F292AB2}"/>
              </a:ext>
            </a:extLst>
          </p:cNvPr>
          <p:cNvGrpSpPr/>
          <p:nvPr/>
        </p:nvGrpSpPr>
        <p:grpSpPr>
          <a:xfrm>
            <a:off x="8203214" y="526154"/>
            <a:ext cx="1619873" cy="1600200"/>
            <a:chOff x="8203214" y="526154"/>
            <a:chExt cx="1619873" cy="1600200"/>
          </a:xfrm>
        </p:grpSpPr>
        <p:sp>
          <p:nvSpPr>
            <p:cNvPr id="24" name="Oval 23">
              <a:extLst>
                <a:ext uri="{FF2B5EF4-FFF2-40B4-BE49-F238E27FC236}">
                  <a16:creationId xmlns:a16="http://schemas.microsoft.com/office/drawing/2014/main" id="{7CDFD412-A0E2-56C3-088B-D6554EDF43F5}"/>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25" name="TextBox 24">
              <a:extLst>
                <a:ext uri="{FF2B5EF4-FFF2-40B4-BE49-F238E27FC236}">
                  <a16:creationId xmlns:a16="http://schemas.microsoft.com/office/drawing/2014/main" id="{43281E37-E6BF-647A-EA52-C7C9CEB3A54D}"/>
                </a:ext>
              </a:extLst>
            </p:cNvPr>
            <p:cNvSpPr txBox="1"/>
            <p:nvPr/>
          </p:nvSpPr>
          <p:spPr>
            <a:xfrm>
              <a:off x="8203214" y="963237"/>
              <a:ext cx="1619873" cy="861774"/>
            </a:xfrm>
            <a:prstGeom prst="rect">
              <a:avLst/>
            </a:prstGeom>
            <a:noFill/>
          </p:spPr>
          <p:txBody>
            <a:bodyPr wrap="square" rtlCol="0">
              <a:spAutoFit/>
            </a:bodyPr>
            <a:lstStyle/>
            <a:p>
              <a:pPr algn="ctr"/>
              <a:r>
                <a:rPr lang="en-US" sz="1000" b="1" dirty="0">
                  <a:latin typeface="Arial"/>
                  <a:cs typeface="Arial"/>
                </a:rPr>
                <a:t>Customize this </a:t>
              </a:r>
            </a:p>
            <a:p>
              <a:pPr algn="ctr"/>
              <a:r>
                <a:rPr lang="en-US" sz="1000" b="1" dirty="0">
                  <a:latin typeface="Arial"/>
                  <a:cs typeface="Arial"/>
                </a:rPr>
                <a:t>to your target </a:t>
              </a:r>
            </a:p>
            <a:p>
              <a:pPr algn="ctr"/>
              <a:r>
                <a:rPr lang="en-US" sz="1000" b="1" dirty="0">
                  <a:latin typeface="Arial"/>
                  <a:cs typeface="Arial"/>
                </a:rPr>
                <a:t>markets and </a:t>
              </a:r>
            </a:p>
            <a:p>
              <a:pPr algn="ctr"/>
              <a:r>
                <a:rPr lang="en-US" sz="1000" b="1" dirty="0">
                  <a:latin typeface="Arial"/>
                  <a:cs typeface="Arial"/>
                </a:rPr>
                <a:t>your segmentation criteria.</a:t>
              </a:r>
              <a:endParaRPr lang="en-US" sz="1000" b="1" dirty="0">
                <a:solidFill>
                  <a:srgbClr val="2B0F4F"/>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DF599A11-FA06-B71C-8228-8B40D3DB1CFA}"/>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30" name="Content Placeholder 2">
            <a:extLst>
              <a:ext uri="{FF2B5EF4-FFF2-40B4-BE49-F238E27FC236}">
                <a16:creationId xmlns:a16="http://schemas.microsoft.com/office/drawing/2014/main" id="{577925E7-7030-D263-1624-1150D4DB11FE}"/>
              </a:ext>
            </a:extLst>
          </p:cNvPr>
          <p:cNvSpPr txBox="1">
            <a:spLocks/>
          </p:cNvSpPr>
          <p:nvPr/>
        </p:nvSpPr>
        <p:spPr>
          <a:xfrm>
            <a:off x="10163912" y="1471068"/>
            <a:ext cx="1626483" cy="20666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a:cs typeface="Arial"/>
              </a:rPr>
              <a:t>This is an example segmentation structure for alternative sites.</a:t>
            </a:r>
          </a:p>
          <a:p>
            <a:pPr marL="0" indent="0">
              <a:lnSpc>
                <a:spcPct val="110000"/>
              </a:lnSpc>
              <a:buNone/>
            </a:pPr>
            <a:r>
              <a:rPr lang="en-US" sz="1000" b="1" dirty="0">
                <a:latin typeface="Arial"/>
                <a:cs typeface="Arial"/>
              </a:rPr>
              <a:t> Definitive Healthcare intelligence can provide the details needed to develop your segmentation structure. </a:t>
            </a:r>
            <a:endParaRPr lang="en-US" sz="1000" b="1" dirty="0">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23A65C8F-8E52-D03C-09AC-8007CBFE86AA}"/>
              </a:ext>
            </a:extLst>
          </p:cNvPr>
          <p:cNvSpPr txBox="1"/>
          <p:nvPr/>
        </p:nvSpPr>
        <p:spPr>
          <a:xfrm>
            <a:off x="511610" y="1800531"/>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ALTERNATIVE SITES</a:t>
            </a:r>
          </a:p>
        </p:txBody>
      </p:sp>
      <p:sp>
        <p:nvSpPr>
          <p:cNvPr id="33" name="Title 1">
            <a:extLst>
              <a:ext uri="{FF2B5EF4-FFF2-40B4-BE49-F238E27FC236}">
                <a16:creationId xmlns:a16="http://schemas.microsoft.com/office/drawing/2014/main" id="{CBFE791F-1BB9-F29C-6274-32B951F9AE03}"/>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Segmentation structure example</a:t>
            </a:r>
            <a:endParaRPr lang="en-US" sz="3000" dirty="0">
              <a:solidFill>
                <a:srgbClr val="541299"/>
              </a:solidFill>
            </a:endParaRPr>
          </a:p>
        </p:txBody>
      </p:sp>
      <p:cxnSp>
        <p:nvCxnSpPr>
          <p:cNvPr id="34" name="Straight Connector 33">
            <a:extLst>
              <a:ext uri="{FF2B5EF4-FFF2-40B4-BE49-F238E27FC236}">
                <a16:creationId xmlns:a16="http://schemas.microsoft.com/office/drawing/2014/main" id="{D8732EF9-9FE2-282D-4B3C-E675D6315C37}"/>
              </a:ext>
            </a:extLst>
          </p:cNvPr>
          <p:cNvCxnSpPr>
            <a:cxnSpLocks/>
          </p:cNvCxnSpPr>
          <p:nvPr/>
        </p:nvCxnSpPr>
        <p:spPr>
          <a:xfrm flipV="1">
            <a:off x="613810" y="2278205"/>
            <a:ext cx="7406640" cy="21771"/>
          </a:xfrm>
          <a:prstGeom prst="line">
            <a:avLst/>
          </a:prstGeom>
          <a:ln>
            <a:solidFill>
              <a:srgbClr val="9C54ED"/>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793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761442" y="5128809"/>
            <a:ext cx="3741103" cy="1355051"/>
          </a:xfrm>
          <a:prstGeom prst="rect">
            <a:avLst/>
          </a:prstGeom>
          <a:noFill/>
        </p:spPr>
        <p:txBody>
          <a:bodyPr wrap="square" rtlCol="0">
            <a:spAutoFit/>
          </a:bodyPr>
          <a:lstStyle/>
          <a:p>
            <a:pPr marL="228600" indent="-228600" fontAlgn="base">
              <a:lnSpc>
                <a:spcPct val="110000"/>
              </a:lnSpc>
              <a:spcBef>
                <a:spcPct val="20000"/>
              </a:spcBef>
              <a:spcAft>
                <a:spcPct val="0"/>
              </a:spcAft>
              <a:buFont typeface="+mj-lt"/>
              <a:buAutoNum type="arabicPeriod"/>
            </a:pPr>
            <a:r>
              <a:rPr lang="en-US" sz="1050" b="1" dirty="0">
                <a:solidFill>
                  <a:srgbClr val="2B0F4F"/>
                </a:solidFill>
                <a:latin typeface="Arial" panose="020B0604020202020204" pitchFamily="34" charset="0"/>
                <a:cs typeface="Arial" panose="020B0604020202020204" pitchFamily="34" charset="0"/>
              </a:rPr>
              <a:t>Specific challenges </a:t>
            </a:r>
            <a:r>
              <a:rPr lang="en-US" sz="1050" dirty="0">
                <a:solidFill>
                  <a:srgbClr val="2B0F4F"/>
                </a:solidFill>
                <a:latin typeface="Arial" panose="020B0604020202020204" pitchFamily="34" charset="0"/>
                <a:cs typeface="Arial" panose="020B0604020202020204" pitchFamily="34" charset="0"/>
              </a:rPr>
              <a:t>(Examples: Reduce LOS? Reduce readmission rates? Reduce HAI? Improve clinician safety? Reduce medication errors? Reduce repetitive stress injury? Other metric improvements as applicable.</a:t>
            </a:r>
          </a:p>
          <a:p>
            <a:pPr fontAlgn="base">
              <a:lnSpc>
                <a:spcPct val="110000"/>
              </a:lnSpc>
              <a:spcBef>
                <a:spcPct val="20000"/>
              </a:spcBef>
              <a:spcAft>
                <a:spcPct val="0"/>
              </a:spcAft>
            </a:pPr>
            <a:r>
              <a:rPr lang="en-US" sz="1050" i="1" dirty="0">
                <a:solidFill>
                  <a:srgbClr val="2B0F4F"/>
                </a:solidFill>
                <a:latin typeface="Arial" panose="020B0604020202020204" pitchFamily="34" charset="0"/>
                <a:cs typeface="Arial" panose="020B0604020202020204" pitchFamily="34" charset="0"/>
              </a:rPr>
              <a:t>Definitive Healthcare provides intelligence on key metrics that can be used to highlight areas of improvement across target accounts.</a:t>
            </a:r>
          </a:p>
        </p:txBody>
      </p:sp>
      <p:sp>
        <p:nvSpPr>
          <p:cNvPr id="15" name="Rectangle 14"/>
          <p:cNvSpPr/>
          <p:nvPr/>
        </p:nvSpPr>
        <p:spPr>
          <a:xfrm>
            <a:off x="1828899" y="2614214"/>
            <a:ext cx="1776719" cy="2062044"/>
          </a:xfrm>
          <a:prstGeom prst="rect">
            <a:avLst/>
          </a:prstGeom>
          <a:solidFill>
            <a:srgbClr val="2B0F4F"/>
          </a:solidFill>
          <a:ln w="19050">
            <a:noFill/>
          </a:ln>
        </p:spPr>
        <p:txBody>
          <a:bodyPr wrap="square" lIns="137160" tIns="182880" rIns="4572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0000"/>
              </a:lnSpc>
              <a:spcAft>
                <a:spcPts val="400"/>
              </a:spcAft>
              <a:defRPr/>
            </a:pPr>
            <a:r>
              <a:rPr lang="en-US" sz="1050" dirty="0">
                <a:solidFill>
                  <a:schemeClr val="bg1"/>
                </a:solidFill>
                <a:latin typeface="Arial" panose="020B0604020202020204" pitchFamily="34" charset="0"/>
                <a:cs typeface="Arial" panose="020B0604020202020204" pitchFamily="34" charset="0"/>
              </a:rPr>
              <a:t>Example personas</a:t>
            </a:r>
          </a:p>
          <a:p>
            <a:pPr marL="118745" indent="-118745">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Director of Pharmacy</a:t>
            </a:r>
          </a:p>
          <a:p>
            <a:pPr marL="118745" indent="-118745">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Cardiac surgeons</a:t>
            </a:r>
          </a:p>
          <a:p>
            <a:pPr marL="118745" indent="-118745">
              <a:lnSpc>
                <a:spcPct val="110000"/>
              </a:lnSpc>
              <a:spcAft>
                <a:spcPts val="400"/>
              </a:spcAft>
              <a:buFont typeface="Arial" pitchFamily="34" charset="0"/>
              <a:buChar char="•"/>
              <a:defRPr/>
            </a:pPr>
            <a:r>
              <a:rPr lang="en-US" sz="1050" dirty="0">
                <a:solidFill>
                  <a:schemeClr val="bg1"/>
                </a:solidFill>
                <a:latin typeface="Arial"/>
                <a:cs typeface="Arial"/>
              </a:rPr>
              <a:t>Director of Materials Management</a:t>
            </a:r>
          </a:p>
          <a:p>
            <a:pPr marL="118745" indent="-118745">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Patient Safety</a:t>
            </a:r>
          </a:p>
        </p:txBody>
      </p:sp>
      <p:sp>
        <p:nvSpPr>
          <p:cNvPr id="16" name="Rectangle 15"/>
          <p:cNvSpPr/>
          <p:nvPr/>
        </p:nvSpPr>
        <p:spPr>
          <a:xfrm>
            <a:off x="3667346" y="2614214"/>
            <a:ext cx="1776719" cy="2062044"/>
          </a:xfrm>
          <a:prstGeom prst="rect">
            <a:avLst/>
          </a:prstGeom>
          <a:solidFill>
            <a:srgbClr val="541299"/>
          </a:solidFill>
          <a:ln w="19050">
            <a:noFill/>
          </a:ln>
        </p:spPr>
        <p:txBody>
          <a:bodyPr wrap="square" lIns="137160" tIns="182880" rIns="4572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Value Analysis Committee</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CFO</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Director of Pharm</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Director Materials /Supply Chain</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Head of surgery </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Other surgeons</a:t>
            </a:r>
          </a:p>
        </p:txBody>
      </p:sp>
      <p:sp>
        <p:nvSpPr>
          <p:cNvPr id="17" name="Rectangle 16"/>
          <p:cNvSpPr/>
          <p:nvPr/>
        </p:nvSpPr>
        <p:spPr>
          <a:xfrm>
            <a:off x="5502545" y="2614214"/>
            <a:ext cx="1776719" cy="2050961"/>
          </a:xfrm>
          <a:prstGeom prst="rect">
            <a:avLst/>
          </a:prstGeom>
          <a:solidFill>
            <a:srgbClr val="9C54ED"/>
          </a:solidFill>
          <a:ln w="19050">
            <a:noFill/>
          </a:ln>
        </p:spPr>
        <p:txBody>
          <a:bodyPr wrap="square" lIns="137160" tIns="182880" rIns="4572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CFO</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Director of Pharm</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Director Materials / Supply Chain</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Patient Safety</a:t>
            </a:r>
          </a:p>
          <a:p>
            <a:pPr marL="119063" indent="-119063">
              <a:lnSpc>
                <a:spcPct val="110000"/>
              </a:lnSpc>
              <a:spcAft>
                <a:spcPts val="400"/>
              </a:spcAft>
              <a:buFont typeface="Arial" pitchFamily="34" charset="0"/>
              <a:buChar char="•"/>
              <a:defRPr/>
            </a:pPr>
            <a:r>
              <a:rPr lang="en-US" sz="1050" dirty="0">
                <a:solidFill>
                  <a:schemeClr val="bg1"/>
                </a:solidFill>
                <a:latin typeface="Arial" panose="020B0604020202020204" pitchFamily="34" charset="0"/>
                <a:cs typeface="Arial" panose="020B0604020202020204" pitchFamily="34" charset="0"/>
              </a:rPr>
              <a:t>Head of surgery </a:t>
            </a:r>
          </a:p>
        </p:txBody>
      </p:sp>
      <p:sp>
        <p:nvSpPr>
          <p:cNvPr id="18" name="Rectangle 17"/>
          <p:cNvSpPr/>
          <p:nvPr/>
        </p:nvSpPr>
        <p:spPr>
          <a:xfrm>
            <a:off x="7340275" y="2614214"/>
            <a:ext cx="1776719" cy="2062044"/>
          </a:xfrm>
          <a:prstGeom prst="rect">
            <a:avLst/>
          </a:prstGeom>
          <a:solidFill>
            <a:srgbClr val="BB89F3"/>
          </a:solidFill>
          <a:ln w="19050">
            <a:noFill/>
          </a:ln>
        </p:spPr>
        <p:txBody>
          <a:bodyPr wrap="square" lIns="137160" tIns="182880" rIns="4572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9063" indent="-119063">
              <a:lnSpc>
                <a:spcPct val="110000"/>
              </a:lnSpc>
              <a:spcAft>
                <a:spcPts val="400"/>
              </a:spcAft>
              <a:buFont typeface="Arial" pitchFamily="34" charset="0"/>
              <a:buChar char="•"/>
              <a:defRPr/>
            </a:pPr>
            <a:r>
              <a:rPr lang="en-US" sz="1050" dirty="0">
                <a:solidFill>
                  <a:srgbClr val="2B0F4F"/>
                </a:solidFill>
                <a:latin typeface="Arial" panose="020B0604020202020204" pitchFamily="34" charset="0"/>
                <a:cs typeface="Arial" panose="020B0604020202020204" pitchFamily="34" charset="0"/>
              </a:rPr>
              <a:t>Nursing</a:t>
            </a:r>
          </a:p>
          <a:p>
            <a:pPr marL="119063" indent="-119063">
              <a:lnSpc>
                <a:spcPct val="110000"/>
              </a:lnSpc>
              <a:spcAft>
                <a:spcPts val="400"/>
              </a:spcAft>
              <a:buFont typeface="Arial" pitchFamily="34" charset="0"/>
              <a:buChar char="•"/>
              <a:defRPr/>
            </a:pPr>
            <a:r>
              <a:rPr lang="en-US" sz="1050" spc="-20" dirty="0">
                <a:solidFill>
                  <a:srgbClr val="2B0F4F"/>
                </a:solidFill>
                <a:latin typeface="Arial" panose="020B0604020202020204" pitchFamily="34" charset="0"/>
                <a:cs typeface="Arial" panose="020B0604020202020204" pitchFamily="34" charset="0"/>
              </a:rPr>
              <a:t>PICU/NICU</a:t>
            </a:r>
          </a:p>
          <a:p>
            <a:pPr marL="119063" indent="-119063">
              <a:lnSpc>
                <a:spcPct val="110000"/>
              </a:lnSpc>
              <a:spcAft>
                <a:spcPts val="400"/>
              </a:spcAft>
              <a:buFont typeface="Arial" pitchFamily="34" charset="0"/>
              <a:buChar char="•"/>
              <a:defRPr/>
            </a:pPr>
            <a:r>
              <a:rPr lang="en-US" sz="1050" spc="-20" dirty="0">
                <a:solidFill>
                  <a:srgbClr val="2B0F4F"/>
                </a:solidFill>
                <a:latin typeface="Arial" panose="020B0604020202020204" pitchFamily="34" charset="0"/>
                <a:cs typeface="Arial" panose="020B0604020202020204" pitchFamily="34" charset="0"/>
              </a:rPr>
              <a:t>ICU</a:t>
            </a:r>
          </a:p>
          <a:p>
            <a:pPr marL="119063" indent="-119063">
              <a:lnSpc>
                <a:spcPct val="110000"/>
              </a:lnSpc>
              <a:spcAft>
                <a:spcPts val="400"/>
              </a:spcAft>
              <a:buFont typeface="Arial" pitchFamily="34" charset="0"/>
              <a:buChar char="•"/>
              <a:defRPr/>
            </a:pPr>
            <a:r>
              <a:rPr lang="en-US" sz="1050" spc="-20" dirty="0">
                <a:solidFill>
                  <a:srgbClr val="2B0F4F"/>
                </a:solidFill>
                <a:latin typeface="Arial" panose="020B0604020202020204" pitchFamily="34" charset="0"/>
                <a:cs typeface="Arial" panose="020B0604020202020204" pitchFamily="34" charset="0"/>
              </a:rPr>
              <a:t>IV teams</a:t>
            </a:r>
          </a:p>
          <a:p>
            <a:pPr marL="119063" indent="-119063">
              <a:lnSpc>
                <a:spcPct val="110000"/>
              </a:lnSpc>
              <a:spcAft>
                <a:spcPts val="400"/>
              </a:spcAft>
              <a:buFont typeface="Arial" pitchFamily="34" charset="0"/>
              <a:buChar char="•"/>
              <a:defRPr/>
            </a:pPr>
            <a:r>
              <a:rPr lang="en-US" sz="1050" spc="-20" dirty="0">
                <a:solidFill>
                  <a:srgbClr val="2B0F4F"/>
                </a:solidFill>
                <a:latin typeface="Arial" panose="020B0604020202020204" pitchFamily="34" charset="0"/>
                <a:cs typeface="Arial" panose="020B0604020202020204" pitchFamily="34" charset="0"/>
              </a:rPr>
              <a:t>Director Materials / Supply Chain</a:t>
            </a:r>
          </a:p>
        </p:txBody>
      </p:sp>
      <p:sp>
        <p:nvSpPr>
          <p:cNvPr id="19" name="Rectangle 18"/>
          <p:cNvSpPr/>
          <p:nvPr/>
        </p:nvSpPr>
        <p:spPr>
          <a:xfrm>
            <a:off x="9174657" y="2614214"/>
            <a:ext cx="1776718" cy="2057849"/>
          </a:xfrm>
          <a:prstGeom prst="rect">
            <a:avLst/>
          </a:prstGeom>
          <a:solidFill>
            <a:srgbClr val="DFC7F9"/>
          </a:solidFill>
          <a:ln w="19050">
            <a:noFill/>
          </a:ln>
        </p:spPr>
        <p:txBody>
          <a:bodyPr wrap="square" lIns="137160" tIns="182880" rIns="4572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8745" indent="-118745">
              <a:lnSpc>
                <a:spcPct val="110000"/>
              </a:lnSpc>
              <a:buFont typeface="Arial" pitchFamily="34" charset="0"/>
              <a:buChar char="•"/>
              <a:defRPr/>
            </a:pPr>
            <a:r>
              <a:rPr lang="en-US" sz="1050" dirty="0">
                <a:solidFill>
                  <a:srgbClr val="2B0F4F"/>
                </a:solidFill>
                <a:latin typeface="Arial"/>
                <a:cs typeface="Arial"/>
              </a:rPr>
              <a:t>Purchasing Committee review of cost and clinical offering</a:t>
            </a:r>
            <a:endParaRPr lang="en-US" dirty="0">
              <a:latin typeface="Arial"/>
              <a:cs typeface="Arial"/>
            </a:endParaRPr>
          </a:p>
        </p:txBody>
      </p:sp>
      <p:sp>
        <p:nvSpPr>
          <p:cNvPr id="26" name="TextBox 25"/>
          <p:cNvSpPr txBox="1"/>
          <p:nvPr/>
        </p:nvSpPr>
        <p:spPr>
          <a:xfrm>
            <a:off x="457201" y="1296662"/>
            <a:ext cx="2043332" cy="338554"/>
          </a:xfrm>
          <a:prstGeom prst="rect">
            <a:avLst/>
          </a:prstGeom>
          <a:noFill/>
        </p:spPr>
        <p:txBody>
          <a:bodyPr wrap="square" rtlCol="0">
            <a:spAutoFit/>
          </a:bodyPr>
          <a:lstStyle/>
          <a:p>
            <a:r>
              <a:rPr lang="en-US" sz="1600" dirty="0">
                <a:solidFill>
                  <a:srgbClr val="541299"/>
                </a:solidFill>
                <a:latin typeface="Arial" panose="020B0604020202020204" pitchFamily="34" charset="0"/>
                <a:cs typeface="Arial" panose="020B0604020202020204" pitchFamily="34" charset="0"/>
              </a:rPr>
              <a:t>~X Month Cycle</a:t>
            </a:r>
          </a:p>
        </p:txBody>
      </p:sp>
      <p:sp>
        <p:nvSpPr>
          <p:cNvPr id="31" name="TextBox 30"/>
          <p:cNvSpPr txBox="1"/>
          <p:nvPr/>
        </p:nvSpPr>
        <p:spPr>
          <a:xfrm>
            <a:off x="6294783" y="5153819"/>
            <a:ext cx="3844879" cy="1172437"/>
          </a:xfrm>
          <a:prstGeom prst="rect">
            <a:avLst/>
          </a:prstGeom>
          <a:noFill/>
        </p:spPr>
        <p:txBody>
          <a:bodyPr wrap="square" lIns="91440" tIns="45720" rIns="91440" bIns="45720" rtlCol="0" anchor="t">
            <a:spAutoFit/>
          </a:bodyPr>
          <a:lstStyle/>
          <a:p>
            <a:pPr marL="228600" indent="-228600" fontAlgn="base">
              <a:lnSpc>
                <a:spcPct val="110000"/>
              </a:lnSpc>
              <a:spcAft>
                <a:spcPts val="400"/>
              </a:spcAft>
              <a:buFont typeface="+mj-lt"/>
              <a:buAutoNum type="arabicPeriod"/>
            </a:pPr>
            <a:r>
              <a:rPr lang="en-US" sz="1050" b="1" dirty="0">
                <a:solidFill>
                  <a:srgbClr val="2B0F4F"/>
                </a:solidFill>
                <a:latin typeface="Arial"/>
                <a:cs typeface="Arial"/>
              </a:rPr>
              <a:t>Patient Safety </a:t>
            </a:r>
            <a:r>
              <a:rPr lang="en-US" sz="1050" dirty="0">
                <a:solidFill>
                  <a:srgbClr val="2B0F4F"/>
                </a:solidFill>
                <a:latin typeface="Arial"/>
                <a:cs typeface="Arial"/>
              </a:rPr>
              <a:t>(Include notes about what is relevant)</a:t>
            </a:r>
            <a:endParaRPr lang="en-US" sz="1050" dirty="0">
              <a:solidFill>
                <a:srgbClr val="2B0F4F"/>
              </a:solidFill>
              <a:latin typeface="Arial" panose="020B0604020202020204" pitchFamily="34" charset="0"/>
              <a:cs typeface="Arial" panose="020B0604020202020204" pitchFamily="34" charset="0"/>
            </a:endParaRPr>
          </a:p>
          <a:p>
            <a:pPr marL="228600" indent="-228600" fontAlgn="base">
              <a:lnSpc>
                <a:spcPct val="110000"/>
              </a:lnSpc>
              <a:spcAft>
                <a:spcPts val="400"/>
              </a:spcAft>
              <a:buFont typeface="+mj-lt"/>
              <a:buAutoNum type="arabicPeriod"/>
            </a:pPr>
            <a:r>
              <a:rPr lang="en-US" sz="1050" b="1" dirty="0">
                <a:solidFill>
                  <a:srgbClr val="2B0F4F"/>
                </a:solidFill>
                <a:latin typeface="Arial"/>
                <a:cs typeface="Arial"/>
              </a:rPr>
              <a:t>Clinical Outcomes </a:t>
            </a:r>
            <a:r>
              <a:rPr lang="en-US" sz="1050" dirty="0">
                <a:solidFill>
                  <a:srgbClr val="2B0F4F"/>
                </a:solidFill>
                <a:latin typeface="Arial"/>
                <a:cs typeface="Arial"/>
              </a:rPr>
              <a:t>(Include notes about what is relevant)</a:t>
            </a:r>
            <a:endParaRPr lang="en-US" sz="1050" b="1" dirty="0">
              <a:solidFill>
                <a:srgbClr val="2B0F4F"/>
              </a:solidFill>
              <a:latin typeface="Arial" panose="020B0604020202020204" pitchFamily="34" charset="0"/>
              <a:cs typeface="Arial" panose="020B0604020202020204" pitchFamily="34" charset="0"/>
            </a:endParaRPr>
          </a:p>
          <a:p>
            <a:pPr marL="228600" indent="-228600" fontAlgn="base">
              <a:lnSpc>
                <a:spcPct val="110000"/>
              </a:lnSpc>
              <a:spcAft>
                <a:spcPts val="400"/>
              </a:spcAft>
              <a:buFont typeface="+mj-lt"/>
              <a:buAutoNum type="arabicPeriod"/>
            </a:pPr>
            <a:r>
              <a:rPr lang="en-US" sz="1050" b="1" dirty="0">
                <a:solidFill>
                  <a:srgbClr val="2B0F4F"/>
                </a:solidFill>
                <a:latin typeface="Arial"/>
                <a:cs typeface="Arial"/>
              </a:rPr>
              <a:t>Supply Reliability </a:t>
            </a:r>
            <a:r>
              <a:rPr lang="en-US" sz="1050" dirty="0">
                <a:solidFill>
                  <a:srgbClr val="2B0F4F"/>
                </a:solidFill>
                <a:latin typeface="Arial"/>
                <a:cs typeface="Arial"/>
              </a:rPr>
              <a:t>(Include notes about what is relevant)</a:t>
            </a:r>
            <a:endParaRPr lang="en-US" sz="1050" dirty="0">
              <a:solidFill>
                <a:srgbClr val="2B0F4F"/>
              </a:solidFill>
              <a:latin typeface="Arial" panose="020B0604020202020204" pitchFamily="34" charset="0"/>
              <a:cs typeface="Arial" panose="020B0604020202020204" pitchFamily="34" charset="0"/>
            </a:endParaRPr>
          </a:p>
          <a:p>
            <a:pPr marL="228600" indent="-228600" fontAlgn="base">
              <a:lnSpc>
                <a:spcPct val="110000"/>
              </a:lnSpc>
              <a:spcAft>
                <a:spcPts val="400"/>
              </a:spcAft>
              <a:buFont typeface="+mj-lt"/>
              <a:buAutoNum type="arabicPeriod"/>
            </a:pPr>
            <a:r>
              <a:rPr lang="en-US" sz="1050" b="1" dirty="0">
                <a:solidFill>
                  <a:srgbClr val="2B0F4F"/>
                </a:solidFill>
                <a:latin typeface="Arial" panose="020B0604020202020204" pitchFamily="34" charset="0"/>
                <a:cs typeface="Arial" panose="020B0604020202020204" pitchFamily="34" charset="0"/>
              </a:rPr>
              <a:t>Economic Value </a:t>
            </a:r>
            <a:r>
              <a:rPr lang="en-US" sz="1050" dirty="0">
                <a:solidFill>
                  <a:srgbClr val="2B0F4F"/>
                </a:solidFill>
                <a:latin typeface="Arial" panose="020B0604020202020204" pitchFamily="34" charset="0"/>
                <a:cs typeface="Arial" panose="020B0604020202020204" pitchFamily="34" charset="0"/>
              </a:rPr>
              <a:t>(Include notes about what is relevant)</a:t>
            </a:r>
          </a:p>
          <a:p>
            <a:pPr marL="228600" indent="-228600" fontAlgn="base">
              <a:lnSpc>
                <a:spcPct val="110000"/>
              </a:lnSpc>
              <a:spcAft>
                <a:spcPts val="400"/>
              </a:spcAft>
              <a:buFont typeface="+mj-lt"/>
              <a:buAutoNum type="arabicPeriod"/>
            </a:pPr>
            <a:r>
              <a:rPr lang="en-US" sz="1050" b="1" dirty="0">
                <a:solidFill>
                  <a:srgbClr val="2B0F4F"/>
                </a:solidFill>
                <a:latin typeface="Arial"/>
                <a:cs typeface="Arial"/>
              </a:rPr>
              <a:t>Offering</a:t>
            </a:r>
            <a:r>
              <a:rPr lang="en-US" sz="1050" dirty="0">
                <a:solidFill>
                  <a:srgbClr val="2B0F4F"/>
                </a:solidFill>
                <a:latin typeface="Arial"/>
                <a:cs typeface="Arial"/>
              </a:rPr>
              <a:t> (Include notes about what is relevant)</a:t>
            </a:r>
            <a:endParaRPr lang="en-US" sz="1050" b="1" dirty="0">
              <a:solidFill>
                <a:srgbClr val="2B0F4F"/>
              </a:solidFill>
              <a:latin typeface="Arial" panose="020B0604020202020204" pitchFamily="34" charset="0"/>
              <a:cs typeface="Arial" panose="020B0604020202020204" pitchFamily="34" charset="0"/>
            </a:endParaRPr>
          </a:p>
        </p:txBody>
      </p:sp>
      <p:pic>
        <p:nvPicPr>
          <p:cNvPr id="3" name="Picture 2" descr="A close up of a sign&#10;&#10;Description automatically generated">
            <a:extLst>
              <a:ext uri="{FF2B5EF4-FFF2-40B4-BE49-F238E27FC236}">
                <a16:creationId xmlns:a16="http://schemas.microsoft.com/office/drawing/2014/main" id="{829C6656-6B64-2E52-46C6-4E31729C51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8" name="Straight Connector 7">
            <a:extLst>
              <a:ext uri="{FF2B5EF4-FFF2-40B4-BE49-F238E27FC236}">
                <a16:creationId xmlns:a16="http://schemas.microsoft.com/office/drawing/2014/main" id="{934F3AE6-1B44-2B1D-8BF3-7215EB51C20F}"/>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27" name="Title 1">
            <a:extLst>
              <a:ext uri="{FF2B5EF4-FFF2-40B4-BE49-F238E27FC236}">
                <a16:creationId xmlns:a16="http://schemas.microsoft.com/office/drawing/2014/main" id="{A0754E10-49F0-D174-15DE-434D22947ECE}"/>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[Product Line] buying cycle (Example)</a:t>
            </a:r>
            <a:endParaRPr lang="en-US" sz="3000" dirty="0">
              <a:solidFill>
                <a:srgbClr val="541299"/>
              </a:solidFill>
            </a:endParaRPr>
          </a:p>
        </p:txBody>
      </p:sp>
      <p:sp>
        <p:nvSpPr>
          <p:cNvPr id="32" name="TextBox 31">
            <a:extLst>
              <a:ext uri="{FF2B5EF4-FFF2-40B4-BE49-F238E27FC236}">
                <a16:creationId xmlns:a16="http://schemas.microsoft.com/office/drawing/2014/main" id="{C18DF6FC-058F-ED1D-7625-D29A38C38FAD}"/>
              </a:ext>
            </a:extLst>
          </p:cNvPr>
          <p:cNvSpPr txBox="1"/>
          <p:nvPr/>
        </p:nvSpPr>
        <p:spPr>
          <a:xfrm>
            <a:off x="477227" y="3431854"/>
            <a:ext cx="1224158" cy="276999"/>
          </a:xfrm>
          <a:prstGeom prst="rect">
            <a:avLst/>
          </a:prstGeom>
          <a:noFill/>
        </p:spPr>
        <p:txBody>
          <a:bodyPr wrap="square" lIns="91440" tIns="45720" rIns="91440" bIns="45720" rtlCol="0" anchor="t">
            <a:spAutoFit/>
          </a:bodyPr>
          <a:lstStyle/>
          <a:p>
            <a:r>
              <a:rPr lang="en-US" sz="1200" b="1" dirty="0">
                <a:solidFill>
                  <a:srgbClr val="00B0F0"/>
                </a:solidFill>
                <a:latin typeface="Arial"/>
                <a:cs typeface="Arial"/>
              </a:rPr>
              <a:t>Personas</a:t>
            </a:r>
            <a:endParaRPr lang="en-US" sz="1200" b="1" dirty="0">
              <a:solidFill>
                <a:srgbClr val="00B0F0"/>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26352275-65EA-3AB4-F70E-FEAADDAEF320}"/>
              </a:ext>
            </a:extLst>
          </p:cNvPr>
          <p:cNvSpPr txBox="1"/>
          <p:nvPr/>
        </p:nvSpPr>
        <p:spPr>
          <a:xfrm>
            <a:off x="477227" y="5099673"/>
            <a:ext cx="1224158" cy="461665"/>
          </a:xfrm>
          <a:prstGeom prst="rect">
            <a:avLst/>
          </a:prstGeom>
          <a:noFill/>
        </p:spPr>
        <p:txBody>
          <a:bodyPr wrap="square" lIns="91440" tIns="45720" rIns="91440" bIns="45720" rtlCol="0" anchor="t">
            <a:spAutoFit/>
          </a:bodyPr>
          <a:lstStyle/>
          <a:p>
            <a:r>
              <a:rPr lang="en-US" sz="1200" b="1" dirty="0">
                <a:solidFill>
                  <a:srgbClr val="00B0F0"/>
                </a:solidFill>
                <a:latin typeface="Arial"/>
                <a:cs typeface="Arial"/>
              </a:rPr>
              <a:t>Key decision factors</a:t>
            </a:r>
            <a:endParaRPr lang="en-US" sz="1200" b="1" dirty="0">
              <a:solidFill>
                <a:srgbClr val="00B0F0"/>
              </a:solidFill>
              <a:latin typeface="Arial" panose="020B0604020202020204" pitchFamily="34" charset="0"/>
              <a:cs typeface="Arial" panose="020B0604020202020204" pitchFamily="34" charset="0"/>
            </a:endParaRPr>
          </a:p>
        </p:txBody>
      </p:sp>
      <p:pic>
        <p:nvPicPr>
          <p:cNvPr id="23" name="Picture 22">
            <a:extLst>
              <a:ext uri="{FF2B5EF4-FFF2-40B4-BE49-F238E27FC236}">
                <a16:creationId xmlns:a16="http://schemas.microsoft.com/office/drawing/2014/main" id="{2D222A0F-CD78-C04D-9BAF-9A630A4AA3A8}"/>
              </a:ext>
            </a:extLst>
          </p:cNvPr>
          <p:cNvPicPr>
            <a:picLocks noChangeAspect="1"/>
          </p:cNvPicPr>
          <p:nvPr/>
        </p:nvPicPr>
        <p:blipFill>
          <a:blip r:embed="rId3"/>
          <a:stretch>
            <a:fillRect/>
          </a:stretch>
        </p:blipFill>
        <p:spPr>
          <a:xfrm>
            <a:off x="1835525" y="4777444"/>
            <a:ext cx="3595878" cy="314325"/>
          </a:xfrm>
          <a:prstGeom prst="rect">
            <a:avLst/>
          </a:prstGeom>
        </p:spPr>
      </p:pic>
      <p:pic>
        <p:nvPicPr>
          <p:cNvPr id="24" name="Picture 23">
            <a:extLst>
              <a:ext uri="{FF2B5EF4-FFF2-40B4-BE49-F238E27FC236}">
                <a16:creationId xmlns:a16="http://schemas.microsoft.com/office/drawing/2014/main" id="{2D2C6FC1-5A5B-9555-0ED1-817FDC0E6731}"/>
              </a:ext>
            </a:extLst>
          </p:cNvPr>
          <p:cNvPicPr>
            <a:picLocks noChangeAspect="1"/>
          </p:cNvPicPr>
          <p:nvPr/>
        </p:nvPicPr>
        <p:blipFill>
          <a:blip r:embed="rId4"/>
          <a:stretch>
            <a:fillRect/>
          </a:stretch>
        </p:blipFill>
        <p:spPr>
          <a:xfrm>
            <a:off x="5506741" y="4777444"/>
            <a:ext cx="5418963" cy="314325"/>
          </a:xfrm>
          <a:prstGeom prst="rect">
            <a:avLst/>
          </a:prstGeom>
        </p:spPr>
      </p:pic>
      <p:sp>
        <p:nvSpPr>
          <p:cNvPr id="5" name="TextBox 4">
            <a:extLst>
              <a:ext uri="{FF2B5EF4-FFF2-40B4-BE49-F238E27FC236}">
                <a16:creationId xmlns:a16="http://schemas.microsoft.com/office/drawing/2014/main" id="{F25E7D4D-3F63-75C1-F5F9-D6FE7A349124}"/>
              </a:ext>
            </a:extLst>
          </p:cNvPr>
          <p:cNvSpPr txBox="1"/>
          <p:nvPr/>
        </p:nvSpPr>
        <p:spPr>
          <a:xfrm>
            <a:off x="1828899" y="1860977"/>
            <a:ext cx="1764792" cy="685800"/>
          </a:xfrm>
          <a:prstGeom prst="rect">
            <a:avLst/>
          </a:prstGeom>
          <a:noFill/>
          <a:ln w="19050">
            <a:solidFill>
              <a:schemeClr val="tx1"/>
            </a:solidFill>
          </a:ln>
        </p:spPr>
        <p:txBody>
          <a:bodyPr wrap="square" bIns="82296" rtlCol="0" anchor="ctr" anchorCtr="0">
            <a:spAutoFit/>
          </a:bodyPr>
          <a:lstStyle/>
          <a:p>
            <a:pPr algn="ctr"/>
            <a:r>
              <a:rPr lang="en-US" sz="1100" b="1" dirty="0">
                <a:latin typeface="Arial" panose="020B0604020202020204" pitchFamily="34" charset="0"/>
                <a:cs typeface="Arial" panose="020B0604020202020204" pitchFamily="34" charset="0"/>
              </a:rPr>
              <a:t>1. </a:t>
            </a:r>
          </a:p>
          <a:p>
            <a:pPr algn="ctr"/>
            <a:r>
              <a:rPr lang="en-US" sz="1100" b="1" dirty="0">
                <a:latin typeface="Arial" panose="020B0604020202020204" pitchFamily="34" charset="0"/>
                <a:cs typeface="Arial" panose="020B0604020202020204" pitchFamily="34" charset="0"/>
              </a:rPr>
              <a:t>Identify / Create problem</a:t>
            </a:r>
          </a:p>
        </p:txBody>
      </p:sp>
      <p:sp>
        <p:nvSpPr>
          <p:cNvPr id="20" name="TextBox 19">
            <a:extLst>
              <a:ext uri="{FF2B5EF4-FFF2-40B4-BE49-F238E27FC236}">
                <a16:creationId xmlns:a16="http://schemas.microsoft.com/office/drawing/2014/main" id="{DD8CF7EE-2DBE-466F-76BB-E712C4BB9C67}"/>
              </a:ext>
            </a:extLst>
          </p:cNvPr>
          <p:cNvSpPr txBox="1"/>
          <p:nvPr/>
        </p:nvSpPr>
        <p:spPr>
          <a:xfrm>
            <a:off x="3664325" y="1860977"/>
            <a:ext cx="1764792" cy="685800"/>
          </a:xfrm>
          <a:prstGeom prst="rect">
            <a:avLst/>
          </a:prstGeom>
          <a:noFill/>
          <a:ln w="19050">
            <a:solidFill>
              <a:schemeClr val="accent3"/>
            </a:solidFill>
          </a:ln>
        </p:spPr>
        <p:txBody>
          <a:bodyPr wrap="square" bIns="82296" rtlCol="0" anchor="ctr" anchorCtr="0">
            <a:spAutoFit/>
          </a:bodyPr>
          <a:lstStyle/>
          <a:p>
            <a:pPr algn="ctr"/>
            <a:r>
              <a:rPr lang="en-US" sz="1100" b="1" dirty="0">
                <a:latin typeface="Arial" panose="020B0604020202020204" pitchFamily="34" charset="0"/>
                <a:cs typeface="Arial" panose="020B0604020202020204" pitchFamily="34" charset="0"/>
              </a:rPr>
              <a:t>2.</a:t>
            </a:r>
          </a:p>
          <a:p>
            <a:pPr algn="ctr"/>
            <a:r>
              <a:rPr lang="en-US" sz="1100" b="1" dirty="0">
                <a:latin typeface="Arial" panose="020B0604020202020204" pitchFamily="34" charset="0"/>
                <a:cs typeface="Arial" panose="020B0604020202020204" pitchFamily="34" charset="0"/>
              </a:rPr>
              <a:t>Establish</a:t>
            </a:r>
          </a:p>
          <a:p>
            <a:pPr algn="ctr"/>
            <a:r>
              <a:rPr lang="en-US" sz="1100" b="1" dirty="0">
                <a:latin typeface="Arial" panose="020B0604020202020204" pitchFamily="34" charset="0"/>
                <a:cs typeface="Arial" panose="020B0604020202020204" pitchFamily="34" charset="0"/>
              </a:rPr>
              <a:t>Consideration set</a:t>
            </a:r>
          </a:p>
        </p:txBody>
      </p:sp>
      <p:sp>
        <p:nvSpPr>
          <p:cNvPr id="21" name="TextBox 20">
            <a:extLst>
              <a:ext uri="{FF2B5EF4-FFF2-40B4-BE49-F238E27FC236}">
                <a16:creationId xmlns:a16="http://schemas.microsoft.com/office/drawing/2014/main" id="{7FF76117-1690-E4BF-A8F7-FC1472E91F56}"/>
              </a:ext>
            </a:extLst>
          </p:cNvPr>
          <p:cNvSpPr txBox="1"/>
          <p:nvPr/>
        </p:nvSpPr>
        <p:spPr>
          <a:xfrm>
            <a:off x="5506377" y="1860977"/>
            <a:ext cx="1764792" cy="685800"/>
          </a:xfrm>
          <a:prstGeom prst="rect">
            <a:avLst/>
          </a:prstGeom>
          <a:noFill/>
          <a:ln w="19050">
            <a:solidFill>
              <a:schemeClr val="accent1"/>
            </a:solidFill>
          </a:ln>
        </p:spPr>
        <p:txBody>
          <a:bodyPr wrap="square" bIns="82296" rtlCol="0" anchor="ctr" anchorCtr="0">
            <a:spAutoFit/>
          </a:bodyPr>
          <a:lstStyle/>
          <a:p>
            <a:pPr algn="ctr"/>
            <a:r>
              <a:rPr lang="en-US" sz="1100" b="1" dirty="0">
                <a:latin typeface="Arial" panose="020B0604020202020204" pitchFamily="34" charset="0"/>
                <a:cs typeface="Arial" panose="020B0604020202020204" pitchFamily="34" charset="0"/>
              </a:rPr>
              <a:t>3. </a:t>
            </a:r>
          </a:p>
          <a:p>
            <a:pPr algn="ctr"/>
            <a:r>
              <a:rPr lang="en-US" sz="1100" b="1" dirty="0">
                <a:latin typeface="Arial" panose="020B0604020202020204" pitchFamily="34" charset="0"/>
                <a:cs typeface="Arial" panose="020B0604020202020204" pitchFamily="34" charset="0"/>
              </a:rPr>
              <a:t>Initial presentation </a:t>
            </a:r>
          </a:p>
          <a:p>
            <a:pPr algn="ctr"/>
            <a:r>
              <a:rPr lang="en-US" sz="1100" b="1" dirty="0">
                <a:latin typeface="Arial" panose="020B0604020202020204" pitchFamily="34" charset="0"/>
                <a:cs typeface="Arial" panose="020B0604020202020204" pitchFamily="34" charset="0"/>
              </a:rPr>
              <a:t>VAT</a:t>
            </a:r>
          </a:p>
        </p:txBody>
      </p:sp>
      <p:sp>
        <p:nvSpPr>
          <p:cNvPr id="22" name="TextBox 21">
            <a:extLst>
              <a:ext uri="{FF2B5EF4-FFF2-40B4-BE49-F238E27FC236}">
                <a16:creationId xmlns:a16="http://schemas.microsoft.com/office/drawing/2014/main" id="{42A12484-1ED3-7805-02EE-80ED8608190C}"/>
              </a:ext>
            </a:extLst>
          </p:cNvPr>
          <p:cNvSpPr txBox="1"/>
          <p:nvPr/>
        </p:nvSpPr>
        <p:spPr>
          <a:xfrm>
            <a:off x="7335177" y="1860977"/>
            <a:ext cx="1764792" cy="685800"/>
          </a:xfrm>
          <a:prstGeom prst="rect">
            <a:avLst/>
          </a:prstGeom>
          <a:noFill/>
          <a:ln w="19050">
            <a:solidFill>
              <a:schemeClr val="accent1">
                <a:lumMod val="60000"/>
                <a:lumOff val="40000"/>
              </a:schemeClr>
            </a:solidFill>
          </a:ln>
        </p:spPr>
        <p:txBody>
          <a:bodyPr wrap="square" bIns="82296" rtlCol="0" anchor="ctr" anchorCtr="0">
            <a:spAutoFit/>
          </a:bodyPr>
          <a:lstStyle/>
          <a:p>
            <a:pPr algn="ctr"/>
            <a:r>
              <a:rPr lang="en-US" sz="1100" b="1" dirty="0">
                <a:latin typeface="Arial" panose="020B0604020202020204" pitchFamily="34" charset="0"/>
                <a:cs typeface="Arial" panose="020B0604020202020204" pitchFamily="34" charset="0"/>
              </a:rPr>
              <a:t>4. </a:t>
            </a:r>
          </a:p>
          <a:p>
            <a:pPr algn="ctr"/>
            <a:r>
              <a:rPr lang="en-US" sz="1100" b="1" dirty="0">
                <a:latin typeface="Arial" panose="020B0604020202020204" pitchFamily="34" charset="0"/>
                <a:cs typeface="Arial" panose="020B0604020202020204" pitchFamily="34" charset="0"/>
              </a:rPr>
              <a:t>Trial / Negotiation</a:t>
            </a:r>
          </a:p>
        </p:txBody>
      </p:sp>
      <p:sp>
        <p:nvSpPr>
          <p:cNvPr id="25" name="TextBox 24">
            <a:extLst>
              <a:ext uri="{FF2B5EF4-FFF2-40B4-BE49-F238E27FC236}">
                <a16:creationId xmlns:a16="http://schemas.microsoft.com/office/drawing/2014/main" id="{AF4D8F42-1524-E71D-8B98-35837ED326A8}"/>
              </a:ext>
            </a:extLst>
          </p:cNvPr>
          <p:cNvSpPr txBox="1"/>
          <p:nvPr/>
        </p:nvSpPr>
        <p:spPr>
          <a:xfrm>
            <a:off x="9177229" y="1860977"/>
            <a:ext cx="1764792" cy="685800"/>
          </a:xfrm>
          <a:prstGeom prst="rect">
            <a:avLst/>
          </a:prstGeom>
          <a:noFill/>
          <a:ln w="19050">
            <a:solidFill>
              <a:schemeClr val="accent1">
                <a:lumMod val="40000"/>
                <a:lumOff val="60000"/>
                <a:alpha val="56000"/>
              </a:schemeClr>
            </a:solidFill>
          </a:ln>
        </p:spPr>
        <p:txBody>
          <a:bodyPr wrap="square" bIns="82296" rtlCol="0" anchor="ctr" anchorCtr="0">
            <a:spAutoFit/>
          </a:bodyPr>
          <a:lstStyle/>
          <a:p>
            <a:pPr algn="ctr"/>
            <a:r>
              <a:rPr lang="en-US" sz="1100" b="1" dirty="0">
                <a:latin typeface="Arial" panose="020B0604020202020204" pitchFamily="34" charset="0"/>
                <a:cs typeface="Arial" panose="020B0604020202020204" pitchFamily="34" charset="0"/>
              </a:rPr>
              <a:t>5.</a:t>
            </a:r>
          </a:p>
          <a:p>
            <a:pPr algn="ctr"/>
            <a:r>
              <a:rPr lang="en-US" sz="1100" b="1" dirty="0">
                <a:latin typeface="Arial" panose="020B0604020202020204" pitchFamily="34" charset="0"/>
                <a:cs typeface="Arial" panose="020B0604020202020204" pitchFamily="34" charset="0"/>
              </a:rPr>
              <a:t>Manufacturer</a:t>
            </a:r>
          </a:p>
          <a:p>
            <a:pPr algn="ctr"/>
            <a:r>
              <a:rPr lang="en-US" sz="1100" b="1" dirty="0">
                <a:latin typeface="Arial" panose="020B0604020202020204" pitchFamily="34" charset="0"/>
                <a:cs typeface="Arial" panose="020B0604020202020204" pitchFamily="34" charset="0"/>
              </a:rPr>
              <a:t>selection</a:t>
            </a:r>
          </a:p>
        </p:txBody>
      </p:sp>
    </p:spTree>
    <p:extLst>
      <p:ext uri="{BB962C8B-B14F-4D97-AF65-F5344CB8AC3E}">
        <p14:creationId xmlns:p14="http://schemas.microsoft.com/office/powerpoint/2010/main" val="3792790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8994324"/>
              </p:ext>
            </p:extLst>
          </p:nvPr>
        </p:nvGraphicFramePr>
        <p:xfrm>
          <a:off x="548640" y="1481774"/>
          <a:ext cx="9509760" cy="4911424"/>
        </p:xfrm>
        <a:graphic>
          <a:graphicData uri="http://schemas.openxmlformats.org/drawingml/2006/table">
            <a:tbl>
              <a:tblPr firstRow="1" bandRow="1">
                <a:effectLst/>
                <a:tableStyleId>{638B1855-1B75-4FBE-930C-398BA8C253C6}</a:tableStyleId>
              </a:tblPr>
              <a:tblGrid>
                <a:gridCol w="2655741">
                  <a:extLst>
                    <a:ext uri="{9D8B030D-6E8A-4147-A177-3AD203B41FA5}">
                      <a16:colId xmlns:a16="http://schemas.microsoft.com/office/drawing/2014/main" val="20000"/>
                    </a:ext>
                  </a:extLst>
                </a:gridCol>
                <a:gridCol w="6854019">
                  <a:extLst>
                    <a:ext uri="{9D8B030D-6E8A-4147-A177-3AD203B41FA5}">
                      <a16:colId xmlns:a16="http://schemas.microsoft.com/office/drawing/2014/main" val="20001"/>
                    </a:ext>
                  </a:extLst>
                </a:gridCol>
              </a:tblGrid>
              <a:tr h="418919">
                <a:tc>
                  <a:txBody>
                    <a:bodyPr/>
                    <a:lstStyle/>
                    <a:p>
                      <a:pPr algn="l"/>
                      <a:r>
                        <a:rPr lang="en-US" sz="1100" b="1" kern="1100" cap="all" spc="150" dirty="0">
                          <a:solidFill>
                            <a:srgbClr val="541299"/>
                          </a:solidFill>
                          <a:latin typeface="Arial" panose="020B0604020202020204" pitchFamily="34" charset="0"/>
                          <a:cs typeface="Arial" panose="020B0604020202020204" pitchFamily="34" charset="0"/>
                        </a:rPr>
                        <a:t>Job role</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indent="0" algn="l" defTabSz="685800" rtl="0" eaLnBrk="1" fontAlgn="auto" latinLnBrk="0" hangingPunct="1">
                        <a:lnSpc>
                          <a:spcPct val="110000"/>
                        </a:lnSpc>
                        <a:spcBef>
                          <a:spcPts val="0"/>
                        </a:spcBef>
                        <a:spcAft>
                          <a:spcPts val="0"/>
                        </a:spcAft>
                        <a:buClr>
                          <a:srgbClr val="4F2582"/>
                        </a:buClr>
                        <a:buSzPct val="85000"/>
                        <a:buFont typeface="Arial"/>
                        <a:buNone/>
                        <a:tabLst/>
                        <a:defRPr/>
                      </a:pPr>
                      <a:r>
                        <a:rPr lang="en-US" sz="1100" b="0" kern="1200" baseline="0" dirty="0">
                          <a:solidFill>
                            <a:schemeClr val="tx1"/>
                          </a:solidFill>
                          <a:latin typeface="Arial" panose="020B0604020202020204" pitchFamily="34" charset="0"/>
                          <a:ea typeface="+mn-ea"/>
                          <a:cs typeface="Arial" panose="020B0604020202020204" pitchFamily="34" charset="0"/>
                        </a:rPr>
                        <a:t>Short description of primary job function</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54452">
                <a:tc>
                  <a:txBody>
                    <a:bodyPr/>
                    <a:lstStyle/>
                    <a:p>
                      <a:pPr algn="l"/>
                      <a:r>
                        <a:rPr lang="en-US" sz="1100" b="1" kern="1100" cap="all" spc="150" dirty="0">
                          <a:solidFill>
                            <a:srgbClr val="541299"/>
                          </a:solidFill>
                          <a:latin typeface="Arial" panose="020B0604020202020204" pitchFamily="34" charset="0"/>
                          <a:cs typeface="Arial" panose="020B0604020202020204" pitchFamily="34" charset="0"/>
                        </a:rPr>
                        <a:t>Common titles</a:t>
                      </a:r>
                    </a:p>
                    <a:p>
                      <a:pPr algn="l"/>
                      <a:r>
                        <a:rPr lang="en-US" sz="1100" b="1" kern="1100" cap="all" spc="150" dirty="0">
                          <a:solidFill>
                            <a:srgbClr val="541299"/>
                          </a:solidFill>
                          <a:latin typeface="Arial" panose="020B0604020202020204" pitchFamily="34" charset="0"/>
                          <a:cs typeface="Arial" panose="020B0604020202020204" pitchFamily="34" charset="0"/>
                        </a:rPr>
                        <a:t>Job role</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indent="0" algn="l">
                        <a:lnSpc>
                          <a:spcPct val="110000"/>
                        </a:lnSpc>
                        <a:buClr>
                          <a:srgbClr val="4F2582"/>
                        </a:buClr>
                        <a:buSzPct val="85000"/>
                        <a:buFont typeface="Arial"/>
                        <a:buNone/>
                      </a:pPr>
                      <a:r>
                        <a:rPr lang="en-US" sz="1100" b="0" kern="1100" cap="none" spc="0" dirty="0">
                          <a:solidFill>
                            <a:schemeClr val="tx1"/>
                          </a:solidFill>
                          <a:latin typeface="Arial" panose="020B0604020202020204" pitchFamily="34" charset="0"/>
                          <a:ea typeface="Arial" charset="0"/>
                          <a:cs typeface="Arial" panose="020B0604020202020204" pitchFamily="34" charset="0"/>
                        </a:rPr>
                        <a:t>Alternative role titles </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332653">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Challenges they have</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indent="-171450">
                        <a:lnSpc>
                          <a:spcPct val="110000"/>
                        </a:lnSpc>
                        <a:buFont typeface="Arial" panose="020B0604020202020204" pitchFamily="34" charset="0"/>
                        <a:buChar char="•"/>
                      </a:pPr>
                      <a:r>
                        <a:rPr lang="en-US" sz="1100" b="0" kern="1100" cap="none" spc="0" dirty="0">
                          <a:solidFill>
                            <a:schemeClr val="tx1"/>
                          </a:solidFill>
                          <a:latin typeface="Arial"/>
                          <a:ea typeface="Arial" charset="0"/>
                          <a:cs typeface="Arial"/>
                        </a:rPr>
                        <a:t>Bulleted list of specific challenges they face (Should be encompassing, not exclusive to challenges your product/product solves for; get to know the persona and all of their challenges)</a:t>
                      </a:r>
                      <a:endParaRPr lang="en-US" sz="1100" b="0" kern="1100" cap="none" spc="0" baseline="0" dirty="0">
                        <a:solidFill>
                          <a:schemeClr val="tx1"/>
                        </a:solidFill>
                        <a:latin typeface="Arial"/>
                        <a:ea typeface="Arial" charset="0"/>
                        <a:cs typeface="Arial"/>
                      </a:endParaRPr>
                    </a:p>
                    <a:p>
                      <a:pPr marL="171450" indent="-171450">
                        <a:lnSpc>
                          <a:spcPct val="110000"/>
                        </a:lnSpc>
                        <a:buFont typeface="Arial" panose="020B0604020202020204" pitchFamily="34" charset="0"/>
                        <a:buChar char="•"/>
                      </a:pPr>
                      <a:endParaRPr lang="en-US" sz="1100" b="0" kern="1100" cap="none" spc="0" dirty="0">
                        <a:solidFill>
                          <a:schemeClr val="tx1"/>
                        </a:solidFill>
                        <a:latin typeface="Arial" panose="020B0604020202020204" pitchFamily="34" charset="0"/>
                        <a:ea typeface="Arial" charset="0"/>
                        <a:cs typeface="Arial" panose="020B0604020202020204" pitchFamily="34" charset="0"/>
                      </a:endParaRP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156023">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Initiatives they undertake / Responsibilities</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marR="0" lvl="0" indent="-171450" algn="l" rtl="0" eaLnBrk="1" fontAlgn="auto" latinLnBrk="0" hangingPunct="1">
                        <a:lnSpc>
                          <a:spcPct val="110000"/>
                        </a:lnSpc>
                        <a:spcBef>
                          <a:spcPts val="0"/>
                        </a:spcBef>
                        <a:spcAft>
                          <a:spcPts val="0"/>
                        </a:spcAft>
                        <a:buClrTx/>
                        <a:buSzTx/>
                        <a:buFont typeface="Arial" panose="020B0604020202020204" pitchFamily="34" charset="0"/>
                        <a:buChar char="•"/>
                      </a:pPr>
                      <a:r>
                        <a:rPr lang="en-US" sz="1100" dirty="0">
                          <a:solidFill>
                            <a:schemeClr val="tx1"/>
                          </a:solidFill>
                          <a:latin typeface="Arial"/>
                          <a:cs typeface="Arial"/>
                        </a:rPr>
                        <a:t>Bulleted list of specific initiatives or responsibilities </a:t>
                      </a:r>
                      <a:r>
                        <a:rPr lang="en-US" sz="1100" b="0" kern="1100" cap="none" spc="0" dirty="0">
                          <a:solidFill>
                            <a:schemeClr val="tx1"/>
                          </a:solidFill>
                          <a:latin typeface="Arial"/>
                          <a:ea typeface="Arial" charset="0"/>
                          <a:cs typeface="Arial"/>
                        </a:rPr>
                        <a:t>(Should be encompassing; get to know the persona in detail)</a:t>
                      </a:r>
                      <a:endParaRPr lang="en-US" sz="1100" b="0" kern="1100" cap="none" spc="0" baseline="0" dirty="0">
                        <a:solidFill>
                          <a:schemeClr val="tx1"/>
                        </a:solidFill>
                        <a:latin typeface="Arial"/>
                        <a:ea typeface="Arial" charset="0"/>
                        <a:cs typeface="Arial"/>
                      </a:endParaRPr>
                    </a:p>
                    <a:p>
                      <a:pPr marL="171450" indent="-171450">
                        <a:lnSpc>
                          <a:spcPct val="110000"/>
                        </a:lnSpc>
                        <a:buFont typeface="Arial" panose="020B0604020202020204" pitchFamily="34" charset="0"/>
                        <a:buChar char="•"/>
                      </a:pPr>
                      <a:endParaRPr lang="en-US" sz="1100" dirty="0">
                        <a:solidFill>
                          <a:schemeClr val="tx1"/>
                        </a:solidFill>
                        <a:latin typeface="Arial" panose="020B0604020202020204" pitchFamily="34" charset="0"/>
                        <a:cs typeface="Arial" panose="020B0604020202020204" pitchFamily="34" charset="0"/>
                      </a:endParaRP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044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Role in buying process</a:t>
                      </a:r>
                      <a:r>
                        <a:rPr lang="en-US" sz="1100" b="1" kern="1100" cap="all" spc="150" baseline="0" dirty="0">
                          <a:solidFill>
                            <a:srgbClr val="541299"/>
                          </a:solidFill>
                          <a:latin typeface="Arial" panose="020B0604020202020204" pitchFamily="34" charset="0"/>
                          <a:cs typeface="Arial" panose="020B0604020202020204" pitchFamily="34" charset="0"/>
                        </a:rPr>
                        <a:t> </a:t>
                      </a:r>
                    </a:p>
                    <a:p>
                      <a:pPr marL="0" marR="0" indent="0" algn="l" defTabSz="685800" rtl="0" eaLnBrk="1" fontAlgn="auto" latinLnBrk="0" hangingPunct="1">
                        <a:lnSpc>
                          <a:spcPct val="100000"/>
                        </a:lnSpc>
                        <a:spcBef>
                          <a:spcPts val="0"/>
                        </a:spcBef>
                        <a:spcAft>
                          <a:spcPts val="0"/>
                        </a:spcAft>
                        <a:buClrTx/>
                        <a:buSzTx/>
                        <a:buFontTx/>
                        <a:buNone/>
                        <a:tabLst/>
                        <a:defRPr/>
                      </a:pPr>
                      <a:r>
                        <a:rPr lang="en-US" sz="1100" b="0" i="1" baseline="0" dirty="0">
                          <a:solidFill>
                            <a:srgbClr val="541299"/>
                          </a:solidFill>
                          <a:latin typeface="Arial" panose="020B0604020202020204" pitchFamily="34" charset="0"/>
                          <a:cs typeface="Arial" panose="020B0604020202020204" pitchFamily="34" charset="0"/>
                        </a:rPr>
                        <a:t>(Decision maker, user, influencers)</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indent="0" algn="l">
                        <a:lnSpc>
                          <a:spcPct val="100000"/>
                        </a:lnSpc>
                        <a:buClr>
                          <a:srgbClr val="4F2582"/>
                        </a:buClr>
                        <a:buSzPct val="85000"/>
                        <a:buFont typeface="Arial"/>
                        <a:buNone/>
                      </a:pPr>
                      <a:endParaRPr lang="en-US" sz="1100" b="0" baseline="0" dirty="0">
                        <a:solidFill>
                          <a:schemeClr val="tx1"/>
                        </a:solidFill>
                        <a:latin typeface="Arial" panose="020B0604020202020204" pitchFamily="34" charset="0"/>
                        <a:cs typeface="Arial" panose="020B0604020202020204" pitchFamily="34" charset="0"/>
                      </a:endParaRP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7016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Content preferences</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
                          <a:srgbClr val="4F2582"/>
                        </a:buClr>
                        <a:buSzPct val="85000"/>
                        <a:buFont typeface="Arial"/>
                        <a:buNone/>
                        <a:tabLst/>
                        <a:defRPr/>
                      </a:pPr>
                      <a:r>
                        <a:rPr lang="en-US" sz="1100" b="0" i="0" kern="1100" cap="none" spc="0" dirty="0">
                          <a:solidFill>
                            <a:schemeClr val="tx1"/>
                          </a:solidFill>
                          <a:latin typeface="Arial" panose="020B0604020202020204" pitchFamily="34" charset="0"/>
                          <a:ea typeface="Arial" charset="0"/>
                          <a:cs typeface="Arial" panose="020B0604020202020204" pitchFamily="34" charset="0"/>
                        </a:rPr>
                        <a:t>How they wish to view content (e.g. digital, hard copy, scholarly articles, reports, white papers, conferences)</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54095">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Where do they go to solicit information?</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
                          <a:srgbClr val="4F2582"/>
                        </a:buClr>
                        <a:buSzPct val="85000"/>
                        <a:buFont typeface="Arial"/>
                        <a:buNone/>
                        <a:tabLst/>
                        <a:defRPr/>
                      </a:pPr>
                      <a:r>
                        <a:rPr lang="en-US" sz="1100" b="0" kern="1100" cap="none" spc="0" dirty="0">
                          <a:solidFill>
                            <a:schemeClr val="tx1"/>
                          </a:solidFill>
                          <a:latin typeface="Arial" panose="020B0604020202020204" pitchFamily="34" charset="0"/>
                          <a:ea typeface="Arial" charset="0"/>
                          <a:cs typeface="Arial" panose="020B0604020202020204" pitchFamily="34" charset="0"/>
                        </a:rPr>
                        <a:t>Include industry societies, publications, government/regulatory agencies, non-profit organizations, etc.</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635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pic>
        <p:nvPicPr>
          <p:cNvPr id="3" name="Picture 2" descr="A close up of a sign&#10;&#10;Description automatically generated">
            <a:extLst>
              <a:ext uri="{FF2B5EF4-FFF2-40B4-BE49-F238E27FC236}">
                <a16:creationId xmlns:a16="http://schemas.microsoft.com/office/drawing/2014/main" id="{F97FC852-9E30-3E23-9F1A-6A57863B28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4" name="Straight Connector 3">
            <a:extLst>
              <a:ext uri="{FF2B5EF4-FFF2-40B4-BE49-F238E27FC236}">
                <a16:creationId xmlns:a16="http://schemas.microsoft.com/office/drawing/2014/main" id="{9717D4F0-76CB-9131-A90E-05E22C1366A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7" name="Group 6">
            <a:extLst>
              <a:ext uri="{FF2B5EF4-FFF2-40B4-BE49-F238E27FC236}">
                <a16:creationId xmlns:a16="http://schemas.microsoft.com/office/drawing/2014/main" id="{037E04E1-4BAA-B05E-BB73-D0CBA684681A}"/>
              </a:ext>
            </a:extLst>
          </p:cNvPr>
          <p:cNvGrpSpPr/>
          <p:nvPr/>
        </p:nvGrpSpPr>
        <p:grpSpPr>
          <a:xfrm>
            <a:off x="8203214" y="526154"/>
            <a:ext cx="1619873" cy="1600200"/>
            <a:chOff x="8203214" y="526154"/>
            <a:chExt cx="1619873" cy="1600200"/>
          </a:xfrm>
        </p:grpSpPr>
        <p:sp>
          <p:nvSpPr>
            <p:cNvPr id="8" name="Oval 7">
              <a:extLst>
                <a:ext uri="{FF2B5EF4-FFF2-40B4-BE49-F238E27FC236}">
                  <a16:creationId xmlns:a16="http://schemas.microsoft.com/office/drawing/2014/main" id="{E1F876F9-E559-79AD-8528-83F79A7F4EA4}"/>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9" name="TextBox 8">
              <a:extLst>
                <a:ext uri="{FF2B5EF4-FFF2-40B4-BE49-F238E27FC236}">
                  <a16:creationId xmlns:a16="http://schemas.microsoft.com/office/drawing/2014/main" id="{30615C01-2DDD-FDE7-1B83-4316CBF49564}"/>
                </a:ext>
              </a:extLst>
            </p:cNvPr>
            <p:cNvSpPr txBox="1"/>
            <p:nvPr/>
          </p:nvSpPr>
          <p:spPr>
            <a:xfrm>
              <a:off x="8203214" y="1076438"/>
              <a:ext cx="1619873" cy="553998"/>
            </a:xfrm>
            <a:prstGeom prst="rect">
              <a:avLst/>
            </a:prstGeom>
            <a:noFill/>
          </p:spPr>
          <p:txBody>
            <a:bodyPr wrap="square" rtlCol="0">
              <a:spAutoFit/>
            </a:bodyPr>
            <a:lstStyle/>
            <a:p>
              <a:pPr algn="ctr"/>
              <a:r>
                <a:rPr lang="en-US" sz="1000" b="1" dirty="0">
                  <a:latin typeface="Arial"/>
                  <a:cs typeface="Arial"/>
                </a:rPr>
                <a:t>Add as many </a:t>
              </a:r>
            </a:p>
            <a:p>
              <a:pPr algn="ctr"/>
              <a:r>
                <a:rPr lang="en-US" sz="1000" b="1" dirty="0">
                  <a:latin typeface="Arial"/>
                  <a:cs typeface="Arial"/>
                </a:rPr>
                <a:t>persona slides </a:t>
              </a:r>
            </a:p>
            <a:p>
              <a:pPr algn="ctr"/>
              <a:r>
                <a:rPr lang="en-US" sz="1000" b="1" dirty="0">
                  <a:latin typeface="Arial"/>
                  <a:cs typeface="Arial"/>
                </a:rPr>
                <a:t>as applicable.</a:t>
              </a:r>
              <a:endParaRPr lang="en-US" sz="1000" b="1" dirty="0">
                <a:solidFill>
                  <a:srgbClr val="2B0F4F"/>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9CC47E5E-2AA4-67F7-FD8E-A22FD523469D}"/>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3" name="Title 1">
            <a:extLst>
              <a:ext uri="{FF2B5EF4-FFF2-40B4-BE49-F238E27FC236}">
                <a16:creationId xmlns:a16="http://schemas.microsoft.com/office/drawing/2014/main" id="{6E48EC85-158B-F78A-9CE2-2989372DBFE0}"/>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Key target persona 1</a:t>
            </a:r>
            <a:endParaRPr lang="en-US" sz="3000" dirty="0">
              <a:solidFill>
                <a:srgbClr val="541299"/>
              </a:solidFill>
            </a:endParaRPr>
          </a:p>
        </p:txBody>
      </p:sp>
    </p:spTree>
    <p:extLst>
      <p:ext uri="{BB962C8B-B14F-4D97-AF65-F5344CB8AC3E}">
        <p14:creationId xmlns:p14="http://schemas.microsoft.com/office/powerpoint/2010/main" val="1513953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13C5E83-3F1F-37F7-0310-F51365558639}"/>
              </a:ext>
            </a:extLst>
          </p:cNvPr>
          <p:cNvGraphicFramePr>
            <a:graphicFrameLocks noGrp="1"/>
          </p:cNvGraphicFramePr>
          <p:nvPr>
            <p:extLst>
              <p:ext uri="{D42A27DB-BD31-4B8C-83A1-F6EECF244321}">
                <p14:modId xmlns:p14="http://schemas.microsoft.com/office/powerpoint/2010/main" val="3926728131"/>
              </p:ext>
            </p:extLst>
          </p:nvPr>
        </p:nvGraphicFramePr>
        <p:xfrm>
          <a:off x="548640" y="1481774"/>
          <a:ext cx="9509760" cy="4911424"/>
        </p:xfrm>
        <a:graphic>
          <a:graphicData uri="http://schemas.openxmlformats.org/drawingml/2006/table">
            <a:tbl>
              <a:tblPr firstRow="1" bandRow="1">
                <a:effectLst/>
                <a:tableStyleId>{638B1855-1B75-4FBE-930C-398BA8C253C6}</a:tableStyleId>
              </a:tblPr>
              <a:tblGrid>
                <a:gridCol w="2655741">
                  <a:extLst>
                    <a:ext uri="{9D8B030D-6E8A-4147-A177-3AD203B41FA5}">
                      <a16:colId xmlns:a16="http://schemas.microsoft.com/office/drawing/2014/main" val="20000"/>
                    </a:ext>
                  </a:extLst>
                </a:gridCol>
                <a:gridCol w="6854019">
                  <a:extLst>
                    <a:ext uri="{9D8B030D-6E8A-4147-A177-3AD203B41FA5}">
                      <a16:colId xmlns:a16="http://schemas.microsoft.com/office/drawing/2014/main" val="20001"/>
                    </a:ext>
                  </a:extLst>
                </a:gridCol>
              </a:tblGrid>
              <a:tr h="418919">
                <a:tc>
                  <a:txBody>
                    <a:bodyPr/>
                    <a:lstStyle/>
                    <a:p>
                      <a:pPr algn="l"/>
                      <a:r>
                        <a:rPr lang="en-US" sz="1100" b="1" kern="1100" cap="all" spc="150" dirty="0">
                          <a:solidFill>
                            <a:srgbClr val="541299"/>
                          </a:solidFill>
                          <a:latin typeface="Arial" panose="020B0604020202020204" pitchFamily="34" charset="0"/>
                          <a:cs typeface="Arial" panose="020B0604020202020204" pitchFamily="34" charset="0"/>
                        </a:rPr>
                        <a:t>Job role</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indent="0" algn="l" defTabSz="685800" rtl="0" eaLnBrk="1" fontAlgn="auto" latinLnBrk="0" hangingPunct="1">
                        <a:lnSpc>
                          <a:spcPct val="110000"/>
                        </a:lnSpc>
                        <a:spcBef>
                          <a:spcPts val="0"/>
                        </a:spcBef>
                        <a:spcAft>
                          <a:spcPts val="0"/>
                        </a:spcAft>
                        <a:buClr>
                          <a:srgbClr val="4F2582"/>
                        </a:buClr>
                        <a:buSzPct val="85000"/>
                        <a:buFont typeface="Arial"/>
                        <a:buNone/>
                        <a:tabLst/>
                        <a:defRPr/>
                      </a:pPr>
                      <a:r>
                        <a:rPr lang="en-US" sz="1100" b="0" kern="1200" baseline="0" dirty="0">
                          <a:solidFill>
                            <a:schemeClr val="tx1"/>
                          </a:solidFill>
                          <a:latin typeface="Arial" panose="020B0604020202020204" pitchFamily="34" charset="0"/>
                          <a:ea typeface="+mn-ea"/>
                          <a:cs typeface="Arial" panose="020B0604020202020204" pitchFamily="34" charset="0"/>
                        </a:rPr>
                        <a:t>Short description of primary job function</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54452">
                <a:tc>
                  <a:txBody>
                    <a:bodyPr/>
                    <a:lstStyle/>
                    <a:p>
                      <a:pPr algn="l"/>
                      <a:r>
                        <a:rPr lang="en-US" sz="1100" b="1" kern="1100" cap="all" spc="150" dirty="0">
                          <a:solidFill>
                            <a:srgbClr val="541299"/>
                          </a:solidFill>
                          <a:latin typeface="Arial" panose="020B0604020202020204" pitchFamily="34" charset="0"/>
                          <a:cs typeface="Arial" panose="020B0604020202020204" pitchFamily="34" charset="0"/>
                        </a:rPr>
                        <a:t>Common titles</a:t>
                      </a:r>
                    </a:p>
                    <a:p>
                      <a:pPr algn="l"/>
                      <a:r>
                        <a:rPr lang="en-US" sz="1100" b="1" kern="1100" cap="all" spc="150" dirty="0">
                          <a:solidFill>
                            <a:srgbClr val="541299"/>
                          </a:solidFill>
                          <a:latin typeface="Arial" panose="020B0604020202020204" pitchFamily="34" charset="0"/>
                          <a:cs typeface="Arial" panose="020B0604020202020204" pitchFamily="34" charset="0"/>
                        </a:rPr>
                        <a:t>Job role</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indent="0" algn="l">
                        <a:lnSpc>
                          <a:spcPct val="110000"/>
                        </a:lnSpc>
                        <a:buClr>
                          <a:srgbClr val="4F2582"/>
                        </a:buClr>
                        <a:buSzPct val="85000"/>
                        <a:buFont typeface="Arial"/>
                        <a:buNone/>
                      </a:pPr>
                      <a:r>
                        <a:rPr lang="en-US" sz="1100" b="0" kern="1100" cap="none" spc="0" dirty="0">
                          <a:solidFill>
                            <a:schemeClr val="tx1"/>
                          </a:solidFill>
                          <a:latin typeface="Arial" panose="020B0604020202020204" pitchFamily="34" charset="0"/>
                          <a:ea typeface="Arial" charset="0"/>
                          <a:cs typeface="Arial" panose="020B0604020202020204" pitchFamily="34" charset="0"/>
                        </a:rPr>
                        <a:t>Alternative role titles </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332653">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Challenges they have</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indent="-171450">
                        <a:lnSpc>
                          <a:spcPct val="110000"/>
                        </a:lnSpc>
                        <a:buFont typeface="Arial" panose="020B0604020202020204" pitchFamily="34" charset="0"/>
                        <a:buChar char="•"/>
                      </a:pPr>
                      <a:r>
                        <a:rPr lang="en-US" sz="1100" b="0" kern="1100" cap="none" spc="0" dirty="0">
                          <a:solidFill>
                            <a:schemeClr val="tx1"/>
                          </a:solidFill>
                          <a:latin typeface="Arial"/>
                          <a:ea typeface="Arial" charset="0"/>
                          <a:cs typeface="Arial"/>
                        </a:rPr>
                        <a:t>Bulleted list of specific challenges they face (Should be encompassing, not exclusive to challenges your product/product solves for; get to know the persona and all of their challenges)</a:t>
                      </a:r>
                      <a:endParaRPr lang="en-US" sz="1100" b="0" kern="1100" cap="none" spc="0" baseline="0" dirty="0">
                        <a:solidFill>
                          <a:schemeClr val="tx1"/>
                        </a:solidFill>
                        <a:latin typeface="Arial"/>
                        <a:ea typeface="Arial" charset="0"/>
                        <a:cs typeface="Arial"/>
                      </a:endParaRPr>
                    </a:p>
                    <a:p>
                      <a:pPr marL="171450" indent="-171450">
                        <a:lnSpc>
                          <a:spcPct val="110000"/>
                        </a:lnSpc>
                        <a:buFont typeface="Arial" panose="020B0604020202020204" pitchFamily="34" charset="0"/>
                        <a:buChar char="•"/>
                      </a:pPr>
                      <a:endParaRPr lang="en-US" sz="1100" b="0" kern="1100" cap="none" spc="0" dirty="0">
                        <a:solidFill>
                          <a:schemeClr val="tx1"/>
                        </a:solidFill>
                        <a:latin typeface="Arial" panose="020B0604020202020204" pitchFamily="34" charset="0"/>
                        <a:ea typeface="Arial" charset="0"/>
                        <a:cs typeface="Arial" panose="020B0604020202020204" pitchFamily="34" charset="0"/>
                      </a:endParaRP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156023">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Initiatives they undertake / Responsibilities</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marR="0" lvl="0" indent="-171450" algn="l" rtl="0" eaLnBrk="1" fontAlgn="auto" latinLnBrk="0" hangingPunct="1">
                        <a:lnSpc>
                          <a:spcPct val="110000"/>
                        </a:lnSpc>
                        <a:spcBef>
                          <a:spcPts val="0"/>
                        </a:spcBef>
                        <a:spcAft>
                          <a:spcPts val="0"/>
                        </a:spcAft>
                        <a:buClrTx/>
                        <a:buSzTx/>
                        <a:buFont typeface="Arial" panose="020B0604020202020204" pitchFamily="34" charset="0"/>
                        <a:buChar char="•"/>
                      </a:pPr>
                      <a:r>
                        <a:rPr lang="en-US" sz="1100" dirty="0">
                          <a:solidFill>
                            <a:schemeClr val="tx1"/>
                          </a:solidFill>
                          <a:latin typeface="Arial"/>
                          <a:cs typeface="Arial"/>
                        </a:rPr>
                        <a:t>Bulleted list of specific initiatives or responsibilities </a:t>
                      </a:r>
                      <a:r>
                        <a:rPr lang="en-US" sz="1100" b="0" kern="1100" cap="none" spc="0" dirty="0">
                          <a:solidFill>
                            <a:schemeClr val="tx1"/>
                          </a:solidFill>
                          <a:latin typeface="Arial"/>
                          <a:ea typeface="Arial" charset="0"/>
                          <a:cs typeface="Arial"/>
                        </a:rPr>
                        <a:t>(Should be encompassing; get to know the persona in detail)</a:t>
                      </a:r>
                      <a:endParaRPr lang="en-US" sz="1100" b="0" kern="1100" cap="none" spc="0" baseline="0" dirty="0">
                        <a:solidFill>
                          <a:schemeClr val="tx1"/>
                        </a:solidFill>
                        <a:latin typeface="Arial"/>
                        <a:ea typeface="Arial" charset="0"/>
                        <a:cs typeface="Arial"/>
                      </a:endParaRPr>
                    </a:p>
                    <a:p>
                      <a:pPr marL="171450" indent="-171450">
                        <a:lnSpc>
                          <a:spcPct val="110000"/>
                        </a:lnSpc>
                        <a:buFont typeface="Arial" panose="020B0604020202020204" pitchFamily="34" charset="0"/>
                        <a:buChar char="•"/>
                      </a:pPr>
                      <a:endParaRPr lang="en-US" sz="1100" dirty="0">
                        <a:solidFill>
                          <a:schemeClr val="tx1"/>
                        </a:solidFill>
                        <a:latin typeface="Arial" panose="020B0604020202020204" pitchFamily="34" charset="0"/>
                        <a:cs typeface="Arial" panose="020B0604020202020204" pitchFamily="34" charset="0"/>
                      </a:endParaRP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044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Role in buying process</a:t>
                      </a:r>
                      <a:r>
                        <a:rPr lang="en-US" sz="1100" b="1" kern="1100" cap="all" spc="150" baseline="0" dirty="0">
                          <a:solidFill>
                            <a:srgbClr val="541299"/>
                          </a:solidFill>
                          <a:latin typeface="Arial" panose="020B0604020202020204" pitchFamily="34" charset="0"/>
                          <a:cs typeface="Arial" panose="020B0604020202020204" pitchFamily="34" charset="0"/>
                        </a:rPr>
                        <a:t> </a:t>
                      </a:r>
                    </a:p>
                    <a:p>
                      <a:pPr marL="0" marR="0" indent="0" algn="l" defTabSz="685800" rtl="0" eaLnBrk="1" fontAlgn="auto" latinLnBrk="0" hangingPunct="1">
                        <a:lnSpc>
                          <a:spcPct val="100000"/>
                        </a:lnSpc>
                        <a:spcBef>
                          <a:spcPts val="0"/>
                        </a:spcBef>
                        <a:spcAft>
                          <a:spcPts val="0"/>
                        </a:spcAft>
                        <a:buClrTx/>
                        <a:buSzTx/>
                        <a:buFontTx/>
                        <a:buNone/>
                        <a:tabLst/>
                        <a:defRPr/>
                      </a:pPr>
                      <a:r>
                        <a:rPr lang="en-US" sz="1100" b="0" i="1" baseline="0" dirty="0">
                          <a:solidFill>
                            <a:srgbClr val="541299"/>
                          </a:solidFill>
                          <a:latin typeface="Arial" panose="020B0604020202020204" pitchFamily="34" charset="0"/>
                          <a:cs typeface="Arial" panose="020B0604020202020204" pitchFamily="34" charset="0"/>
                        </a:rPr>
                        <a:t>(Decision maker, user, influencers)</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indent="0" algn="l">
                        <a:lnSpc>
                          <a:spcPct val="100000"/>
                        </a:lnSpc>
                        <a:buClr>
                          <a:srgbClr val="4F2582"/>
                        </a:buClr>
                        <a:buSzPct val="85000"/>
                        <a:buFont typeface="Arial"/>
                        <a:buNone/>
                      </a:pPr>
                      <a:endParaRPr lang="en-US" sz="1100" b="0" baseline="0" dirty="0">
                        <a:solidFill>
                          <a:schemeClr val="tx1"/>
                        </a:solidFill>
                        <a:latin typeface="Arial" panose="020B0604020202020204" pitchFamily="34" charset="0"/>
                        <a:cs typeface="Arial" panose="020B0604020202020204" pitchFamily="34" charset="0"/>
                      </a:endParaRP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7016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Content preferences</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
                          <a:srgbClr val="4F2582"/>
                        </a:buClr>
                        <a:buSzPct val="85000"/>
                        <a:buFont typeface="Arial"/>
                        <a:buNone/>
                        <a:tabLst/>
                        <a:defRPr/>
                      </a:pPr>
                      <a:r>
                        <a:rPr lang="en-US" sz="1100" b="0" i="0" kern="1100" cap="none" spc="0" dirty="0">
                          <a:solidFill>
                            <a:schemeClr val="tx1"/>
                          </a:solidFill>
                          <a:latin typeface="Arial" panose="020B0604020202020204" pitchFamily="34" charset="0"/>
                          <a:ea typeface="Arial" charset="0"/>
                          <a:cs typeface="Arial" panose="020B0604020202020204" pitchFamily="34" charset="0"/>
                        </a:rPr>
                        <a:t>How they wish to view content (e.g. digital, hard copy, scholarly articles, reports, white papers, conferences)</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54095">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b="1" kern="1100" cap="all" spc="150" dirty="0">
                          <a:solidFill>
                            <a:srgbClr val="541299"/>
                          </a:solidFill>
                          <a:latin typeface="Arial" panose="020B0604020202020204" pitchFamily="34" charset="0"/>
                          <a:cs typeface="Arial" panose="020B0604020202020204" pitchFamily="34" charset="0"/>
                        </a:rPr>
                        <a:t>Where do they go to solicit information?</a:t>
                      </a:r>
                    </a:p>
                  </a:txBody>
                  <a:tcPr anchor="ctr">
                    <a:lnL w="12700" cap="flat" cmpd="sng" algn="ctr">
                      <a:noFill/>
                      <a:prstDash val="solid"/>
                      <a:miter lim="800000"/>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indent="0" algn="l" defTabSz="685800" rtl="0" eaLnBrk="1" fontAlgn="auto" latinLnBrk="0" hangingPunct="1">
                        <a:lnSpc>
                          <a:spcPct val="100000"/>
                        </a:lnSpc>
                        <a:spcBef>
                          <a:spcPts val="0"/>
                        </a:spcBef>
                        <a:spcAft>
                          <a:spcPts val="0"/>
                        </a:spcAft>
                        <a:buClr>
                          <a:srgbClr val="4F2582"/>
                        </a:buClr>
                        <a:buSzPct val="85000"/>
                        <a:buFont typeface="Arial"/>
                        <a:buNone/>
                        <a:tabLst/>
                        <a:defRPr/>
                      </a:pPr>
                      <a:r>
                        <a:rPr lang="en-US" sz="1100" b="0" kern="1100" cap="none" spc="0" dirty="0">
                          <a:solidFill>
                            <a:schemeClr val="tx1"/>
                          </a:solidFill>
                          <a:latin typeface="Arial" panose="020B0604020202020204" pitchFamily="34" charset="0"/>
                          <a:ea typeface="Arial" charset="0"/>
                          <a:cs typeface="Arial" panose="020B0604020202020204" pitchFamily="34" charset="0"/>
                        </a:rPr>
                        <a:t>Include industry societies, publications, government/regulatory agencies, non-profit organizations, etc.</a:t>
                      </a:r>
                    </a:p>
                  </a:txBody>
                  <a:tcPr marL="274320" marT="91440" marB="91440" anchor="ctr">
                    <a:lnL w="12700" cap="flat" cmpd="sng" algn="ctr">
                      <a:solidFill>
                        <a:srgbClr val="00B0F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635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pic>
        <p:nvPicPr>
          <p:cNvPr id="3" name="Picture 2" descr="A close up of a sign&#10;&#10;Description automatically generated">
            <a:extLst>
              <a:ext uri="{FF2B5EF4-FFF2-40B4-BE49-F238E27FC236}">
                <a16:creationId xmlns:a16="http://schemas.microsoft.com/office/drawing/2014/main" id="{F97FC852-9E30-3E23-9F1A-6A57863B28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4" name="Straight Connector 3">
            <a:extLst>
              <a:ext uri="{FF2B5EF4-FFF2-40B4-BE49-F238E27FC236}">
                <a16:creationId xmlns:a16="http://schemas.microsoft.com/office/drawing/2014/main" id="{9717D4F0-76CB-9131-A90E-05E22C1366A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7" name="Group 6">
            <a:extLst>
              <a:ext uri="{FF2B5EF4-FFF2-40B4-BE49-F238E27FC236}">
                <a16:creationId xmlns:a16="http://schemas.microsoft.com/office/drawing/2014/main" id="{037E04E1-4BAA-B05E-BB73-D0CBA684681A}"/>
              </a:ext>
            </a:extLst>
          </p:cNvPr>
          <p:cNvGrpSpPr/>
          <p:nvPr/>
        </p:nvGrpSpPr>
        <p:grpSpPr>
          <a:xfrm>
            <a:off x="8203214" y="526154"/>
            <a:ext cx="1619873" cy="1600200"/>
            <a:chOff x="8203214" y="526154"/>
            <a:chExt cx="1619873" cy="1600200"/>
          </a:xfrm>
        </p:grpSpPr>
        <p:sp>
          <p:nvSpPr>
            <p:cNvPr id="8" name="Oval 7">
              <a:extLst>
                <a:ext uri="{FF2B5EF4-FFF2-40B4-BE49-F238E27FC236}">
                  <a16:creationId xmlns:a16="http://schemas.microsoft.com/office/drawing/2014/main" id="{E1F876F9-E559-79AD-8528-83F79A7F4EA4}"/>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9" name="TextBox 8">
              <a:extLst>
                <a:ext uri="{FF2B5EF4-FFF2-40B4-BE49-F238E27FC236}">
                  <a16:creationId xmlns:a16="http://schemas.microsoft.com/office/drawing/2014/main" id="{30615C01-2DDD-FDE7-1B83-4316CBF49564}"/>
                </a:ext>
              </a:extLst>
            </p:cNvPr>
            <p:cNvSpPr txBox="1"/>
            <p:nvPr/>
          </p:nvSpPr>
          <p:spPr>
            <a:xfrm>
              <a:off x="8203214" y="1076438"/>
              <a:ext cx="1619873" cy="553998"/>
            </a:xfrm>
            <a:prstGeom prst="rect">
              <a:avLst/>
            </a:prstGeom>
            <a:noFill/>
          </p:spPr>
          <p:txBody>
            <a:bodyPr wrap="square" rtlCol="0">
              <a:spAutoFit/>
            </a:bodyPr>
            <a:lstStyle/>
            <a:p>
              <a:pPr algn="ctr"/>
              <a:r>
                <a:rPr lang="en-US" sz="1000" b="1" dirty="0">
                  <a:latin typeface="Arial"/>
                  <a:cs typeface="Arial"/>
                </a:rPr>
                <a:t>Add as many </a:t>
              </a:r>
            </a:p>
            <a:p>
              <a:pPr algn="ctr"/>
              <a:r>
                <a:rPr lang="en-US" sz="1000" b="1" dirty="0">
                  <a:latin typeface="Arial"/>
                  <a:cs typeface="Arial"/>
                </a:rPr>
                <a:t>persona slides </a:t>
              </a:r>
            </a:p>
            <a:p>
              <a:pPr algn="ctr"/>
              <a:r>
                <a:rPr lang="en-US" sz="1000" b="1" dirty="0">
                  <a:latin typeface="Arial"/>
                  <a:cs typeface="Arial"/>
                </a:rPr>
                <a:t>as applicable.</a:t>
              </a:r>
              <a:endParaRPr lang="en-US" sz="1000" b="1" dirty="0">
                <a:solidFill>
                  <a:srgbClr val="2B0F4F"/>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9CC47E5E-2AA4-67F7-FD8E-A22FD523469D}"/>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3" name="Title 1">
            <a:extLst>
              <a:ext uri="{FF2B5EF4-FFF2-40B4-BE49-F238E27FC236}">
                <a16:creationId xmlns:a16="http://schemas.microsoft.com/office/drawing/2014/main" id="{6E48EC85-158B-F78A-9CE2-2989372DBFE0}"/>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Key target persona 2</a:t>
            </a:r>
            <a:endParaRPr lang="en-US" sz="3000" dirty="0">
              <a:solidFill>
                <a:srgbClr val="541299"/>
              </a:solidFill>
            </a:endParaRPr>
          </a:p>
        </p:txBody>
      </p:sp>
    </p:spTree>
    <p:extLst>
      <p:ext uri="{BB962C8B-B14F-4D97-AF65-F5344CB8AC3E}">
        <p14:creationId xmlns:p14="http://schemas.microsoft.com/office/powerpoint/2010/main" val="2131534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fontScale="90000"/>
          </a:bodyPr>
          <a:lstStyle/>
          <a:p>
            <a:pPr algn="l">
              <a:lnSpc>
                <a:spcPct val="110000"/>
              </a:lnSpc>
              <a:spcAft>
                <a:spcPts val="600"/>
              </a:spcAft>
            </a:pPr>
            <a:r>
              <a:rPr lang="en-US" sz="6000" dirty="0">
                <a:solidFill>
                  <a:srgbClr val="541299"/>
                </a:solidFill>
                <a:latin typeface="Georgia" panose="02040502050405020303" pitchFamily="18" charset="0"/>
                <a:cs typeface="Arial"/>
              </a:rPr>
              <a:t>[Year] [Portfolio name]</a:t>
            </a:r>
            <a:br>
              <a:rPr lang="en-US" sz="6000" dirty="0">
                <a:solidFill>
                  <a:srgbClr val="541299"/>
                </a:solidFill>
                <a:latin typeface="Georgia" panose="02040502050405020303" pitchFamily="18" charset="0"/>
                <a:cs typeface="Arial"/>
              </a:rPr>
            </a:br>
            <a:r>
              <a:rPr lang="en-US" sz="6000" dirty="0">
                <a:solidFill>
                  <a:srgbClr val="541299"/>
                </a:solidFill>
                <a:latin typeface="Georgia" panose="02040502050405020303" pitchFamily="18" charset="0"/>
                <a:cs typeface="Arial"/>
              </a:rPr>
              <a:t>Marketing plan</a:t>
            </a:r>
            <a:endParaRPr lang="en-US" sz="6000"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ubtitle 2">
            <a:extLst>
              <a:ext uri="{FF2B5EF4-FFF2-40B4-BE49-F238E27FC236}">
                <a16:creationId xmlns:a16="http://schemas.microsoft.com/office/drawing/2014/main" id="{AD6D21B6-A68C-0F67-364C-E549DFDF96D4}"/>
              </a:ext>
            </a:extLst>
          </p:cNvPr>
          <p:cNvSpPr>
            <a:spLocks noGrp="1"/>
          </p:cNvSpPr>
          <p:nvPr>
            <p:ph type="subTitle" idx="1"/>
          </p:nvPr>
        </p:nvSpPr>
        <p:spPr>
          <a:xfrm>
            <a:off x="3320763" y="4346604"/>
            <a:ext cx="5543945" cy="1942022"/>
          </a:xfrm>
        </p:spPr>
        <p:txBody>
          <a:bodyPr>
            <a:normAutofit/>
          </a:bodyPr>
          <a:lstStyle/>
          <a:p>
            <a:pPr algn="l">
              <a:lnSpc>
                <a:spcPct val="110000"/>
              </a:lnSpc>
            </a:pPr>
            <a:r>
              <a:rPr lang="en-US" dirty="0">
                <a:solidFill>
                  <a:schemeClr val="accent3"/>
                </a:solidFill>
                <a:latin typeface="Arial"/>
                <a:cs typeface="Arial"/>
              </a:rPr>
              <a:t>Your name</a:t>
            </a:r>
          </a:p>
        </p:txBody>
      </p:sp>
    </p:spTree>
    <p:extLst>
      <p:ext uri="{BB962C8B-B14F-4D97-AF65-F5344CB8AC3E}">
        <p14:creationId xmlns:p14="http://schemas.microsoft.com/office/powerpoint/2010/main" val="9783762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47A6610B-DFC3-132B-2070-D2B84F9BBB2A}"/>
              </a:ext>
            </a:extLst>
          </p:cNvPr>
          <p:cNvGraphicFramePr>
            <a:graphicFrameLocks noGrp="1"/>
          </p:cNvGraphicFramePr>
          <p:nvPr>
            <p:extLst>
              <p:ext uri="{D42A27DB-BD31-4B8C-83A1-F6EECF244321}">
                <p14:modId xmlns:p14="http://schemas.microsoft.com/office/powerpoint/2010/main" val="2991303737"/>
              </p:ext>
            </p:extLst>
          </p:nvPr>
        </p:nvGraphicFramePr>
        <p:xfrm>
          <a:off x="548640" y="2204985"/>
          <a:ext cx="9487275" cy="4098379"/>
        </p:xfrm>
        <a:graphic>
          <a:graphicData uri="http://schemas.openxmlformats.org/drawingml/2006/table">
            <a:tbl>
              <a:tblPr firstRow="1" bandRow="1">
                <a:tableStyleId>{5C22544A-7EE6-4342-B048-85BDC9FD1C3A}</a:tableStyleId>
              </a:tblPr>
              <a:tblGrid>
                <a:gridCol w="1897455">
                  <a:extLst>
                    <a:ext uri="{9D8B030D-6E8A-4147-A177-3AD203B41FA5}">
                      <a16:colId xmlns:a16="http://schemas.microsoft.com/office/drawing/2014/main" val="2859273790"/>
                    </a:ext>
                  </a:extLst>
                </a:gridCol>
                <a:gridCol w="1897455">
                  <a:extLst>
                    <a:ext uri="{9D8B030D-6E8A-4147-A177-3AD203B41FA5}">
                      <a16:colId xmlns:a16="http://schemas.microsoft.com/office/drawing/2014/main" val="1075214572"/>
                    </a:ext>
                  </a:extLst>
                </a:gridCol>
                <a:gridCol w="1897455">
                  <a:extLst>
                    <a:ext uri="{9D8B030D-6E8A-4147-A177-3AD203B41FA5}">
                      <a16:colId xmlns:a16="http://schemas.microsoft.com/office/drawing/2014/main" val="1823150668"/>
                    </a:ext>
                  </a:extLst>
                </a:gridCol>
                <a:gridCol w="1897455">
                  <a:extLst>
                    <a:ext uri="{9D8B030D-6E8A-4147-A177-3AD203B41FA5}">
                      <a16:colId xmlns:a16="http://schemas.microsoft.com/office/drawing/2014/main" val="1794606241"/>
                    </a:ext>
                  </a:extLst>
                </a:gridCol>
                <a:gridCol w="1897455">
                  <a:extLst>
                    <a:ext uri="{9D8B030D-6E8A-4147-A177-3AD203B41FA5}">
                      <a16:colId xmlns:a16="http://schemas.microsoft.com/office/drawing/2014/main" val="1330846315"/>
                    </a:ext>
                  </a:extLst>
                </a:gridCol>
              </a:tblGrid>
              <a:tr h="440779">
                <a:tc>
                  <a:txBody>
                    <a:bodyPr/>
                    <a:lstStyle/>
                    <a:p>
                      <a:r>
                        <a:rPr lang="en-US" sz="1200" dirty="0">
                          <a:latin typeface="Arial" panose="020B0604020202020204" pitchFamily="34" charset="0"/>
                          <a:cs typeface="Arial" panose="020B0604020202020204" pitchFamily="34" charset="0"/>
                        </a:rPr>
                        <a:t>Account name</a:t>
                      </a:r>
                    </a:p>
                  </a:txBody>
                  <a:tcPr marL="109728" anchor="ctr">
                    <a:solidFill>
                      <a:srgbClr val="541299"/>
                    </a:solidFill>
                  </a:tcPr>
                </a:tc>
                <a:tc>
                  <a:txBody>
                    <a:bodyPr/>
                    <a:lstStyle/>
                    <a:p>
                      <a:r>
                        <a:rPr lang="en-US" sz="1200" dirty="0">
                          <a:latin typeface="Arial" panose="020B0604020202020204" pitchFamily="34" charset="0"/>
                          <a:cs typeface="Arial" panose="020B0604020202020204" pitchFamily="34" charset="0"/>
                        </a:rPr>
                        <a:t>Segmentation</a:t>
                      </a:r>
                    </a:p>
                  </a:txBody>
                  <a:tcPr marL="109728" anchor="ctr">
                    <a:solidFill>
                      <a:srgbClr val="541299"/>
                    </a:solidFill>
                  </a:tcPr>
                </a:tc>
                <a:tc>
                  <a:txBody>
                    <a:bodyPr/>
                    <a:lstStyle/>
                    <a:p>
                      <a:r>
                        <a:rPr lang="en-US" sz="1200" dirty="0">
                          <a:latin typeface="Arial" panose="020B0604020202020204" pitchFamily="34" charset="0"/>
                          <a:cs typeface="Arial" panose="020B0604020202020204" pitchFamily="34" charset="0"/>
                        </a:rPr>
                        <a:t>Location</a:t>
                      </a:r>
                    </a:p>
                  </a:txBody>
                  <a:tcPr marL="109728" anchor="ctr">
                    <a:solidFill>
                      <a:srgbClr val="541299"/>
                    </a:solidFill>
                  </a:tcPr>
                </a:tc>
                <a:tc>
                  <a:txBody>
                    <a:bodyPr/>
                    <a:lstStyle/>
                    <a:p>
                      <a:r>
                        <a:rPr lang="en-US" sz="1200" dirty="0">
                          <a:latin typeface="Arial" panose="020B0604020202020204" pitchFamily="34" charset="0"/>
                          <a:cs typeface="Arial" panose="020B0604020202020204" pitchFamily="34" charset="0"/>
                        </a:rPr>
                        <a:t>Rep name</a:t>
                      </a:r>
                    </a:p>
                  </a:txBody>
                  <a:tcPr marL="109728" anchor="ctr">
                    <a:solidFill>
                      <a:srgbClr val="541299"/>
                    </a:solidFill>
                  </a:tcPr>
                </a:tc>
                <a:tc>
                  <a:txBody>
                    <a:bodyPr/>
                    <a:lstStyle/>
                    <a:p>
                      <a:r>
                        <a:rPr lang="en-US" sz="1200" dirty="0">
                          <a:latin typeface="Arial" panose="020B0604020202020204" pitchFamily="34" charset="0"/>
                          <a:cs typeface="Arial" panose="020B0604020202020204" pitchFamily="34" charset="0"/>
                        </a:rPr>
                        <a:t>Opportunity size</a:t>
                      </a:r>
                    </a:p>
                  </a:txBody>
                  <a:tcPr marL="109728" anchor="ctr">
                    <a:solidFill>
                      <a:srgbClr val="541299"/>
                    </a:solidFill>
                  </a:tcPr>
                </a:tc>
                <a:extLst>
                  <a:ext uri="{0D108BD9-81ED-4DB2-BD59-A6C34878D82A}">
                    <a16:rowId xmlns:a16="http://schemas.microsoft.com/office/drawing/2014/main" val="2554515957"/>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72136090"/>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41030192"/>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40737701"/>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025643685"/>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03696302"/>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74841275"/>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6535799"/>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60296241"/>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57205805"/>
                  </a:ext>
                </a:extLst>
              </a:tr>
              <a:tr h="35382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821590971"/>
                  </a:ext>
                </a:extLst>
              </a:tr>
            </a:tbl>
          </a:graphicData>
        </a:graphic>
      </p:graphicFrame>
      <p:pic>
        <p:nvPicPr>
          <p:cNvPr id="2" name="Picture 1" descr="A close up of a sign&#10;&#10;Description automatically generated">
            <a:extLst>
              <a:ext uri="{FF2B5EF4-FFF2-40B4-BE49-F238E27FC236}">
                <a16:creationId xmlns:a16="http://schemas.microsoft.com/office/drawing/2014/main" id="{F1A4FF30-2FB0-0CF0-506C-6FF59F86C6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3" name="Straight Connector 2">
            <a:extLst>
              <a:ext uri="{FF2B5EF4-FFF2-40B4-BE49-F238E27FC236}">
                <a16:creationId xmlns:a16="http://schemas.microsoft.com/office/drawing/2014/main" id="{2DDD2326-F77E-0C96-4869-2E41DF4EBE65}"/>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4" name="Group 3">
            <a:extLst>
              <a:ext uri="{FF2B5EF4-FFF2-40B4-BE49-F238E27FC236}">
                <a16:creationId xmlns:a16="http://schemas.microsoft.com/office/drawing/2014/main" id="{8A1E3BB9-4673-E5F4-AC70-09DDACA72574}"/>
              </a:ext>
            </a:extLst>
          </p:cNvPr>
          <p:cNvGrpSpPr/>
          <p:nvPr/>
        </p:nvGrpSpPr>
        <p:grpSpPr>
          <a:xfrm>
            <a:off x="8315639" y="526154"/>
            <a:ext cx="1619873" cy="1600200"/>
            <a:chOff x="8203214" y="526154"/>
            <a:chExt cx="1619873" cy="1600200"/>
          </a:xfrm>
        </p:grpSpPr>
        <p:sp>
          <p:nvSpPr>
            <p:cNvPr id="5" name="Oval 4">
              <a:extLst>
                <a:ext uri="{FF2B5EF4-FFF2-40B4-BE49-F238E27FC236}">
                  <a16:creationId xmlns:a16="http://schemas.microsoft.com/office/drawing/2014/main" id="{F7025EDC-4245-42F3-B731-17E7B227C9E9}"/>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8" name="TextBox 7">
              <a:extLst>
                <a:ext uri="{FF2B5EF4-FFF2-40B4-BE49-F238E27FC236}">
                  <a16:creationId xmlns:a16="http://schemas.microsoft.com/office/drawing/2014/main" id="{796DE3B2-C7C4-C627-D145-601A400A0579}"/>
                </a:ext>
              </a:extLst>
            </p:cNvPr>
            <p:cNvSpPr txBox="1"/>
            <p:nvPr/>
          </p:nvSpPr>
          <p:spPr>
            <a:xfrm>
              <a:off x="8203214" y="963237"/>
              <a:ext cx="1619873" cy="1015663"/>
            </a:xfrm>
            <a:prstGeom prst="rect">
              <a:avLst/>
            </a:prstGeom>
            <a:noFill/>
          </p:spPr>
          <p:txBody>
            <a:bodyPr wrap="square" rtlCol="0">
              <a:spAutoFit/>
            </a:bodyPr>
            <a:lstStyle/>
            <a:p>
              <a:pPr algn="ctr"/>
              <a:r>
                <a:rPr lang="en-US" sz="1000" b="1" dirty="0">
                  <a:latin typeface="Arial"/>
                  <a:cs typeface="Arial"/>
                </a:rPr>
                <a:t>Add in more </a:t>
              </a:r>
            </a:p>
            <a:p>
              <a:pPr algn="ctr"/>
              <a:r>
                <a:rPr lang="en-US" sz="1000" b="1" dirty="0">
                  <a:latin typeface="Arial"/>
                  <a:cs typeface="Arial"/>
                </a:rPr>
                <a:t>columns and datapoints as relevant for capturing key account target </a:t>
              </a:r>
            </a:p>
            <a:p>
              <a:pPr algn="ctr"/>
              <a:r>
                <a:rPr lang="en-US" sz="1000" b="1" dirty="0">
                  <a:latin typeface="Arial"/>
                  <a:cs typeface="Arial"/>
                </a:rPr>
                <a:t>details.</a:t>
              </a:r>
              <a:endParaRPr lang="en-US" sz="1000" b="1" dirty="0">
                <a:solidFill>
                  <a:srgbClr val="2B0F4F"/>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43F834C2-02FB-9DCF-866A-B40DEDA87A95}"/>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2" name="Content Placeholder 2">
            <a:extLst>
              <a:ext uri="{FF2B5EF4-FFF2-40B4-BE49-F238E27FC236}">
                <a16:creationId xmlns:a16="http://schemas.microsoft.com/office/drawing/2014/main" id="{70DD908E-D607-108E-3FCC-CF07344C4D23}"/>
              </a:ext>
            </a:extLst>
          </p:cNvPr>
          <p:cNvSpPr txBox="1">
            <a:spLocks/>
          </p:cNvSpPr>
          <p:nvPr/>
        </p:nvSpPr>
        <p:spPr>
          <a:xfrm>
            <a:off x="10163912" y="1471069"/>
            <a:ext cx="1626483" cy="7999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a:cs typeface="Arial"/>
              </a:rPr>
              <a:t>If you have more key account targets (Top 50, for example), add additional slides.</a:t>
            </a:r>
            <a:endParaRPr lang="en-US" sz="1000" b="1" dirty="0">
              <a:latin typeface="Arial" panose="020B0604020202020204" pitchFamily="34" charset="0"/>
              <a:cs typeface="Arial" panose="020B0604020202020204" pitchFamily="34" charset="0"/>
            </a:endParaRPr>
          </a:p>
        </p:txBody>
      </p:sp>
      <p:sp>
        <p:nvSpPr>
          <p:cNvPr id="13" name="Title 1">
            <a:extLst>
              <a:ext uri="{FF2B5EF4-FFF2-40B4-BE49-F238E27FC236}">
                <a16:creationId xmlns:a16="http://schemas.microsoft.com/office/drawing/2014/main" id="{F70588FC-A696-79FC-9730-14D254F1974A}"/>
              </a:ext>
            </a:extLst>
          </p:cNvPr>
          <p:cNvSpPr txBox="1">
            <a:spLocks/>
          </p:cNvSpPr>
          <p:nvPr/>
        </p:nvSpPr>
        <p:spPr>
          <a:xfrm>
            <a:off x="457201" y="332913"/>
            <a:ext cx="8449102"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Key account targets (Top 10)</a:t>
            </a:r>
            <a:endParaRPr lang="en-US" sz="3000" dirty="0">
              <a:solidFill>
                <a:srgbClr val="541299"/>
              </a:solidFill>
            </a:endParaRPr>
          </a:p>
        </p:txBody>
      </p:sp>
    </p:spTree>
    <p:extLst>
      <p:ext uri="{BB962C8B-B14F-4D97-AF65-F5344CB8AC3E}">
        <p14:creationId xmlns:p14="http://schemas.microsoft.com/office/powerpoint/2010/main" val="3171460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The competition</a:t>
            </a:r>
            <a:endParaRPr lang="en-US" sz="6000" i="1"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385D05C8-9F98-1C71-FDA3-ED7838854051}"/>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1888645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noChangeAspect="1"/>
          </p:cNvGraphicFramePr>
          <p:nvPr>
            <p:extLst>
              <p:ext uri="{D42A27DB-BD31-4B8C-83A1-F6EECF244321}">
                <p14:modId xmlns:p14="http://schemas.microsoft.com/office/powerpoint/2010/main" val="944978778"/>
              </p:ext>
            </p:extLst>
          </p:nvPr>
        </p:nvGraphicFramePr>
        <p:xfrm>
          <a:off x="531151" y="1502122"/>
          <a:ext cx="9863359" cy="4572000"/>
        </p:xfrm>
        <a:graphic>
          <a:graphicData uri="http://schemas.openxmlformats.org/drawingml/2006/table">
            <a:tbl>
              <a:tblPr firstRow="1" bandRow="1">
                <a:tableStyleId>{5C22544A-7EE6-4342-B048-85BDC9FD1C3A}</a:tableStyleId>
              </a:tblPr>
              <a:tblGrid>
                <a:gridCol w="1815121">
                  <a:extLst>
                    <a:ext uri="{9D8B030D-6E8A-4147-A177-3AD203B41FA5}">
                      <a16:colId xmlns:a16="http://schemas.microsoft.com/office/drawing/2014/main" val="20000"/>
                    </a:ext>
                  </a:extLst>
                </a:gridCol>
                <a:gridCol w="2013198">
                  <a:extLst>
                    <a:ext uri="{9D8B030D-6E8A-4147-A177-3AD203B41FA5}">
                      <a16:colId xmlns:a16="http://schemas.microsoft.com/office/drawing/2014/main" val="20001"/>
                    </a:ext>
                  </a:extLst>
                </a:gridCol>
                <a:gridCol w="2011680">
                  <a:extLst>
                    <a:ext uri="{9D8B030D-6E8A-4147-A177-3AD203B41FA5}">
                      <a16:colId xmlns:a16="http://schemas.microsoft.com/office/drawing/2014/main" val="20002"/>
                    </a:ext>
                  </a:extLst>
                </a:gridCol>
                <a:gridCol w="2011680">
                  <a:extLst>
                    <a:ext uri="{9D8B030D-6E8A-4147-A177-3AD203B41FA5}">
                      <a16:colId xmlns:a16="http://schemas.microsoft.com/office/drawing/2014/main" val="20003"/>
                    </a:ext>
                  </a:extLst>
                </a:gridCol>
                <a:gridCol w="2011680">
                  <a:extLst>
                    <a:ext uri="{9D8B030D-6E8A-4147-A177-3AD203B41FA5}">
                      <a16:colId xmlns:a16="http://schemas.microsoft.com/office/drawing/2014/main" val="20004"/>
                    </a:ext>
                  </a:extLst>
                </a:gridCol>
              </a:tblGrid>
              <a:tr h="731520">
                <a:tc>
                  <a:txBody>
                    <a:bodyPr/>
                    <a:lstStyle/>
                    <a:p>
                      <a:pPr algn="ctr"/>
                      <a:endParaRPr lang="en-US" sz="900" b="1" i="0" baseline="0" dirty="0">
                        <a:latin typeface="Arial" panose="020B0604020202020204" pitchFamily="34" charset="0"/>
                        <a:cs typeface="Arial" panose="020B0604020202020204" pitchFamily="34" charset="0"/>
                      </a:endParaRPr>
                    </a:p>
                  </a:txBody>
                  <a:tcPr marL="69952" marR="69952" marT="34976" marB="34976">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i="0" baseline="0" dirty="0">
                          <a:ln>
                            <a:noFill/>
                          </a:ln>
                          <a:solidFill>
                            <a:srgbClr val="541299"/>
                          </a:solidFill>
                          <a:latin typeface="Arial" panose="020B0604020202020204" pitchFamily="34" charset="0"/>
                          <a:cs typeface="Arial" panose="020B0604020202020204" pitchFamily="34" charset="0"/>
                        </a:rPr>
                        <a:t>Your company logo</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i="0" baseline="0" dirty="0">
                          <a:solidFill>
                            <a:srgbClr val="541299"/>
                          </a:solidFill>
                          <a:latin typeface="Arial" panose="020B0604020202020204" pitchFamily="34" charset="0"/>
                          <a:cs typeface="Arial" panose="020B0604020202020204" pitchFamily="34" charset="0"/>
                        </a:rPr>
                        <a:t>Competitor 1 logo</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i="0" baseline="0" dirty="0">
                          <a:solidFill>
                            <a:srgbClr val="541299"/>
                          </a:solidFill>
                          <a:latin typeface="Arial" panose="020B0604020202020204" pitchFamily="34" charset="0"/>
                          <a:cs typeface="Arial" panose="020B0604020202020204" pitchFamily="34" charset="0"/>
                        </a:rPr>
                        <a:t>Competitor 2 logo</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i="0" baseline="0" dirty="0">
                          <a:solidFill>
                            <a:srgbClr val="541299"/>
                          </a:solidFill>
                          <a:latin typeface="Arial" panose="020B0604020202020204" pitchFamily="34" charset="0"/>
                          <a:cs typeface="Arial" panose="020B0604020202020204" pitchFamily="34" charset="0"/>
                        </a:rPr>
                        <a:t>Competitor 3 logo</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640080">
                <a:tc>
                  <a:txBody>
                    <a:bodyPr/>
                    <a:lstStyle/>
                    <a:p>
                      <a:pPr algn="ctr"/>
                      <a:r>
                        <a:rPr lang="en-US" sz="1000" b="1" dirty="0">
                          <a:solidFill>
                            <a:schemeClr val="tx1"/>
                          </a:solidFill>
                          <a:latin typeface="Arial" panose="020B0604020202020204" pitchFamily="34" charset="0"/>
                          <a:cs typeface="Arial" panose="020B0604020202020204" pitchFamily="34" charset="0"/>
                        </a:rPr>
                        <a:t>Product / Product line specific attribute </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a:solidFill>
                            <a:schemeClr val="tx1"/>
                          </a:solidFill>
                          <a:latin typeface="Arial" panose="020B0604020202020204" pitchFamily="34" charset="0"/>
                          <a:cs typeface="Arial" panose="020B0604020202020204" pitchFamily="34" charset="0"/>
                        </a:rPr>
                        <a:t>Has/ Does not have / claims made / other details as applicable for product</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baseline="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40080">
                <a:tc>
                  <a:txBody>
                    <a:bodyPr/>
                    <a:lstStyle/>
                    <a:p>
                      <a:pPr algn="ctr"/>
                      <a:r>
                        <a:rPr lang="en-US" sz="1000" b="1" dirty="0">
                          <a:solidFill>
                            <a:schemeClr val="tx1"/>
                          </a:solidFill>
                          <a:latin typeface="Arial" panose="020B0604020202020204" pitchFamily="34" charset="0"/>
                          <a:cs typeface="Arial" panose="020B0604020202020204" pitchFamily="34" charset="0"/>
                        </a:rPr>
                        <a:t>Product / Product line specific attribute </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baseline="3000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40080">
                <a:tc>
                  <a:txBody>
                    <a:bodyPr/>
                    <a:lstStyle/>
                    <a:p>
                      <a:pPr algn="ctr"/>
                      <a:r>
                        <a:rPr lang="en-US" sz="1000" b="1" dirty="0">
                          <a:solidFill>
                            <a:schemeClr val="tx1"/>
                          </a:solidFill>
                          <a:latin typeface="Arial" panose="020B0604020202020204" pitchFamily="34" charset="0"/>
                          <a:cs typeface="Arial" panose="020B0604020202020204" pitchFamily="34" charset="0"/>
                        </a:rPr>
                        <a:t>Product / Product line specific attribute </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100" b="0" i="0" baseline="3000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100" b="0" i="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100" b="0" i="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640080">
                <a:tc>
                  <a:txBody>
                    <a:bodyPr/>
                    <a:lstStyle/>
                    <a:p>
                      <a:pPr algn="ctr"/>
                      <a:r>
                        <a:rPr lang="en-US" sz="1000" b="1" dirty="0">
                          <a:solidFill>
                            <a:schemeClr val="tx1"/>
                          </a:solidFill>
                          <a:latin typeface="Arial" panose="020B0604020202020204" pitchFamily="34" charset="0"/>
                          <a:cs typeface="Arial" panose="020B0604020202020204" pitchFamily="34" charset="0"/>
                        </a:rPr>
                        <a:t>Product / Product line specific attribute </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640080">
                <a:tc>
                  <a:txBody>
                    <a:bodyPr/>
                    <a:lstStyle/>
                    <a:p>
                      <a:pPr algn="ctr"/>
                      <a:r>
                        <a:rPr lang="en-US" sz="1000" b="1" dirty="0">
                          <a:solidFill>
                            <a:schemeClr val="tx1"/>
                          </a:solidFill>
                          <a:latin typeface="Arial" panose="020B0604020202020204" pitchFamily="34" charset="0"/>
                          <a:cs typeface="Arial" panose="020B0604020202020204" pitchFamily="34" charset="0"/>
                        </a:rPr>
                        <a:t>Product / Product line specific attribute </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kern="1200" dirty="0">
                        <a:solidFill>
                          <a:srgbClr val="000000"/>
                        </a:solidFill>
                        <a:latin typeface="Arial" panose="020B0604020202020204" pitchFamily="34" charset="0"/>
                        <a:ea typeface="+mn-ea"/>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kern="1200" dirty="0">
                        <a:solidFill>
                          <a:srgbClr val="000000"/>
                        </a:solidFill>
                        <a:latin typeface="Arial" panose="020B0604020202020204" pitchFamily="34" charset="0"/>
                        <a:ea typeface="+mn-ea"/>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640080">
                <a:tc>
                  <a:txBody>
                    <a:bodyPr/>
                    <a:lstStyle/>
                    <a:p>
                      <a:pPr algn="ctr"/>
                      <a:r>
                        <a:rPr lang="en-US" sz="1000" b="1" dirty="0">
                          <a:solidFill>
                            <a:schemeClr val="tx1"/>
                          </a:solidFill>
                          <a:latin typeface="Arial" panose="020B0604020202020204" pitchFamily="34" charset="0"/>
                          <a:cs typeface="Arial" panose="020B0604020202020204" pitchFamily="34" charset="0"/>
                        </a:rPr>
                        <a:t>Product / Product line specific attribute </a:t>
                      </a: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b="0" dirty="0">
                        <a:solidFill>
                          <a:srgbClr val="000000"/>
                        </a:solidFill>
                        <a:latin typeface="Arial" panose="020B0604020202020204" pitchFamily="34" charset="0"/>
                        <a:cs typeface="Arial" panose="020B0604020202020204" pitchFamily="34" charset="0"/>
                      </a:endParaRPr>
                    </a:p>
                  </a:txBody>
                  <a:tcPr marL="69952" marR="69952" marT="34976" marB="34976" anchor="ctr">
                    <a:lnL w="12700" cap="flat" cmpd="sng" algn="ctr">
                      <a:solidFill>
                        <a:srgbClr val="541299"/>
                      </a:solidFill>
                      <a:prstDash val="solid"/>
                      <a:round/>
                      <a:headEnd type="none" w="med" len="med"/>
                      <a:tailEnd type="none" w="med" len="med"/>
                    </a:lnL>
                    <a:lnR w="12700" cap="flat" cmpd="sng" algn="ctr">
                      <a:solidFill>
                        <a:srgbClr val="541299"/>
                      </a:solidFill>
                      <a:prstDash val="solid"/>
                      <a:round/>
                      <a:headEnd type="none" w="med" len="med"/>
                      <a:tailEnd type="none" w="med" len="med"/>
                    </a:lnR>
                    <a:lnT w="12700" cap="flat" cmpd="sng" algn="ctr">
                      <a:solidFill>
                        <a:srgbClr val="541299"/>
                      </a:solidFill>
                      <a:prstDash val="solid"/>
                      <a:round/>
                      <a:headEnd type="none" w="med" len="med"/>
                      <a:tailEnd type="none" w="med" len="med"/>
                    </a:lnT>
                    <a:lnB w="12700" cap="flat" cmpd="sng" algn="ctr">
                      <a:solidFill>
                        <a:srgbClr val="5412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13" name="AutoShape 2" descr="Image result for fresenius kabi logo"/>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AutoShape 5" descr="Image result for B Braun logo"/>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5" name="Picture 4" descr="A close up of a sign&#10;&#10;Description automatically generated">
            <a:extLst>
              <a:ext uri="{FF2B5EF4-FFF2-40B4-BE49-F238E27FC236}">
                <a16:creationId xmlns:a16="http://schemas.microsoft.com/office/drawing/2014/main" id="{54FA198F-4427-B7D2-6FA2-7A6FB45FCD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6" name="Straight Connector 5">
            <a:extLst>
              <a:ext uri="{FF2B5EF4-FFF2-40B4-BE49-F238E27FC236}">
                <a16:creationId xmlns:a16="http://schemas.microsoft.com/office/drawing/2014/main" id="{FDDC6BC3-7136-1EA8-7ABC-7D29E14C3632}"/>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7" name="Title 1">
            <a:extLst>
              <a:ext uri="{FF2B5EF4-FFF2-40B4-BE49-F238E27FC236}">
                <a16:creationId xmlns:a16="http://schemas.microsoft.com/office/drawing/2014/main" id="{ACFCDC96-C503-8C19-FDC1-D2388D80D0E2}"/>
              </a:ext>
            </a:extLst>
          </p:cNvPr>
          <p:cNvSpPr txBox="1">
            <a:spLocks/>
          </p:cNvSpPr>
          <p:nvPr/>
        </p:nvSpPr>
        <p:spPr>
          <a:xfrm>
            <a:off x="457201" y="332913"/>
            <a:ext cx="8449102"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Competitive counter detailing</a:t>
            </a:r>
          </a:p>
        </p:txBody>
      </p:sp>
    </p:spTree>
    <p:extLst>
      <p:ext uri="{BB962C8B-B14F-4D97-AF65-F5344CB8AC3E}">
        <p14:creationId xmlns:p14="http://schemas.microsoft.com/office/powerpoint/2010/main" val="2352569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AutoShape 4" descr="INFUVITE Adult, Multiple Vitamins for infusion. Pharmacy Bulk Package"/>
          <p:cNvSpPr>
            <a:spLocks noChangeAspect="1" noChangeArrowheads="1"/>
          </p:cNvSpPr>
          <p:nvPr/>
        </p:nvSpPr>
        <p:spPr bwMode="auto">
          <a:xfrm>
            <a:off x="5888037" y="284908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endParaRPr lang="en-US" altLang="en-US" dirty="0">
              <a:solidFill>
                <a:srgbClr val="747678"/>
              </a:solidFill>
            </a:endParaRPr>
          </a:p>
        </p:txBody>
      </p:sp>
      <p:sp>
        <p:nvSpPr>
          <p:cNvPr id="37892" name="AutoShape 5" descr="INFUVITE Adult, Multiple Vitamins for infusion. Pharmacy Bulk Package"/>
          <p:cNvSpPr>
            <a:spLocks noChangeAspect="1" noChangeArrowheads="1"/>
          </p:cNvSpPr>
          <p:nvPr/>
        </p:nvSpPr>
        <p:spPr bwMode="auto">
          <a:xfrm>
            <a:off x="5888037" y="284908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endParaRPr lang="en-US" altLang="en-US" dirty="0">
              <a:solidFill>
                <a:srgbClr val="747678"/>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993215630"/>
              </p:ext>
            </p:extLst>
          </p:nvPr>
        </p:nvGraphicFramePr>
        <p:xfrm>
          <a:off x="531151" y="1502122"/>
          <a:ext cx="9863359" cy="4594021"/>
        </p:xfrm>
        <a:graphic>
          <a:graphicData uri="http://schemas.openxmlformats.org/drawingml/2006/table">
            <a:tbl>
              <a:tblPr firstRow="1" bandRow="1">
                <a:tableStyleId>{5C22544A-7EE6-4342-B048-85BDC9FD1C3A}</a:tableStyleId>
              </a:tblPr>
              <a:tblGrid>
                <a:gridCol w="2281791">
                  <a:extLst>
                    <a:ext uri="{9D8B030D-6E8A-4147-A177-3AD203B41FA5}">
                      <a16:colId xmlns:a16="http://schemas.microsoft.com/office/drawing/2014/main" val="20000"/>
                    </a:ext>
                  </a:extLst>
                </a:gridCol>
                <a:gridCol w="2185261">
                  <a:extLst>
                    <a:ext uri="{9D8B030D-6E8A-4147-A177-3AD203B41FA5}">
                      <a16:colId xmlns:a16="http://schemas.microsoft.com/office/drawing/2014/main" val="20001"/>
                    </a:ext>
                  </a:extLst>
                </a:gridCol>
                <a:gridCol w="5396307">
                  <a:extLst>
                    <a:ext uri="{9D8B030D-6E8A-4147-A177-3AD203B41FA5}">
                      <a16:colId xmlns:a16="http://schemas.microsoft.com/office/drawing/2014/main" val="20002"/>
                    </a:ext>
                  </a:extLst>
                </a:gridCol>
              </a:tblGrid>
              <a:tr h="570661">
                <a:tc>
                  <a:txBody>
                    <a:bodyPr/>
                    <a:lstStyle/>
                    <a:p>
                      <a:r>
                        <a:rPr lang="en-US" sz="1100" dirty="0">
                          <a:latin typeface="Arial" panose="020B0604020202020204" pitchFamily="34" charset="0"/>
                          <a:cs typeface="Arial" panose="020B0604020202020204" pitchFamily="34" charset="0"/>
                        </a:rPr>
                        <a:t>[Your Company] Product(s)</a:t>
                      </a:r>
                    </a:p>
                  </a:txBody>
                  <a:tcPr marL="137160" marR="91446" marT="45725" marB="45725" anchor="ctr">
                    <a:solidFill>
                      <a:srgbClr val="541299"/>
                    </a:solidFill>
                  </a:tcPr>
                </a:tc>
                <a:tc>
                  <a:txBody>
                    <a:bodyPr/>
                    <a:lstStyle/>
                    <a:p>
                      <a:r>
                        <a:rPr lang="en-US" sz="1100" dirty="0">
                          <a:latin typeface="Arial" panose="020B0604020202020204" pitchFamily="34" charset="0"/>
                          <a:cs typeface="Arial" panose="020B0604020202020204" pitchFamily="34" charset="0"/>
                        </a:rPr>
                        <a:t>Competitor</a:t>
                      </a:r>
                    </a:p>
                  </a:txBody>
                  <a:tcPr marL="137160" marR="91446" marT="45725" marB="45725" anchor="ctr">
                    <a:solidFill>
                      <a:srgbClr val="541299"/>
                    </a:solidFill>
                  </a:tcPr>
                </a:tc>
                <a:tc>
                  <a:txBody>
                    <a:bodyPr/>
                    <a:lstStyle/>
                    <a:p>
                      <a:r>
                        <a:rPr lang="en-US" sz="1100" dirty="0">
                          <a:latin typeface="Arial" panose="020B0604020202020204" pitchFamily="34" charset="0"/>
                          <a:cs typeface="Arial" panose="020B0604020202020204" pitchFamily="34" charset="0"/>
                        </a:rPr>
                        <a:t>Notes</a:t>
                      </a:r>
                    </a:p>
                  </a:txBody>
                  <a:tcPr marL="137160" marR="91446" marT="45725" marB="45725" anchor="ctr">
                    <a:solidFill>
                      <a:srgbClr val="541299"/>
                    </a:solidFill>
                  </a:tcPr>
                </a:tc>
                <a:extLst>
                  <a:ext uri="{0D108BD9-81ED-4DB2-BD59-A6C34878D82A}">
                    <a16:rowId xmlns:a16="http://schemas.microsoft.com/office/drawing/2014/main" val="10000"/>
                  </a:ext>
                </a:extLst>
              </a:tr>
              <a:tr h="1005840">
                <a:tc rowSpan="2">
                  <a:txBody>
                    <a:bodyPr/>
                    <a:lstStyle/>
                    <a:p>
                      <a:r>
                        <a:rPr lang="en-US" sz="1100" dirty="0">
                          <a:latin typeface="Arial" panose="020B0604020202020204" pitchFamily="34" charset="0"/>
                          <a:cs typeface="Arial" panose="020B0604020202020204" pitchFamily="34" charset="0"/>
                        </a:rPr>
                        <a:t>Product / Product Line 1</a:t>
                      </a:r>
                    </a:p>
                    <a:p>
                      <a:endParaRPr lang="en-US" sz="1100" dirty="0">
                        <a:latin typeface="Arial" panose="020B0604020202020204" pitchFamily="34" charset="0"/>
                        <a:cs typeface="Arial" panose="020B0604020202020204" pitchFamily="34" charset="0"/>
                      </a:endParaRPr>
                    </a:p>
                  </a:txBody>
                  <a:tcPr marL="137160" marR="91446" marT="73152" marB="45725"/>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ea typeface="ＭＳ Ｐゴシック" pitchFamily="-65" charset="-128"/>
                          <a:cs typeface="Arial" panose="020B0604020202020204" pitchFamily="34" charset="0"/>
                        </a:rPr>
                        <a:t>Competitor 1</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dirty="0">
                        <a:latin typeface="Arial" panose="020B0604020202020204" pitchFamily="34" charset="0"/>
                        <a:cs typeface="Arial" panose="020B0604020202020204" pitchFamily="34" charset="0"/>
                      </a:endParaRPr>
                    </a:p>
                  </a:txBody>
                  <a:tcPr marL="137160" marR="91446" marT="73152" marB="45725"/>
                </a:tc>
                <a:tc>
                  <a:txBody>
                    <a:bodyPr/>
                    <a:lstStyle/>
                    <a:p>
                      <a:pPr lvl="0"/>
                      <a:r>
                        <a:rPr lang="en-US" sz="1100" dirty="0">
                          <a:latin typeface="Arial" panose="020B0604020202020204" pitchFamily="34" charset="0"/>
                          <a:cs typeface="Arial" panose="020B0604020202020204" pitchFamily="34" charset="0"/>
                        </a:rPr>
                        <a:t>Specific details about competitor portfolio offering</a:t>
                      </a:r>
                      <a:endParaRPr lang="en-US" sz="1100" dirty="0">
                        <a:latin typeface="Arial" panose="020B0604020202020204" pitchFamily="34" charset="0"/>
                        <a:ea typeface="ＭＳ Ｐゴシック" pitchFamily="-65" charset="-128"/>
                        <a:cs typeface="Arial" panose="020B0604020202020204" pitchFamily="34" charset="0"/>
                      </a:endParaRPr>
                    </a:p>
                  </a:txBody>
                  <a:tcPr marL="137160" marR="91446" marT="73152" marB="45725"/>
                </a:tc>
                <a:extLst>
                  <a:ext uri="{0D108BD9-81ED-4DB2-BD59-A6C34878D82A}">
                    <a16:rowId xmlns:a16="http://schemas.microsoft.com/office/drawing/2014/main" val="10001"/>
                  </a:ext>
                </a:extLst>
              </a:tr>
              <a:tr h="1005840">
                <a:tc vMerge="1">
                  <a:txBody>
                    <a:bodyPr/>
                    <a:lstStyle/>
                    <a:p>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ea typeface="ＭＳ Ｐゴシック" pitchFamily="-65" charset="-128"/>
                          <a:cs typeface="Arial" panose="020B0604020202020204" pitchFamily="34" charset="0"/>
                        </a:rPr>
                        <a:t>Competitor 2</a:t>
                      </a:r>
                      <a:endParaRPr lang="en-US" sz="1100" baseline="30000" dirty="0">
                        <a:latin typeface="Arial" panose="020B0604020202020204" pitchFamily="34" charset="0"/>
                        <a:ea typeface="ＭＳ Ｐゴシック" pitchFamily="-65" charset="-128"/>
                        <a:cs typeface="Arial" panose="020B060402020202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dirty="0">
                        <a:latin typeface="Arial" panose="020B0604020202020204" pitchFamily="34" charset="0"/>
                        <a:ea typeface="ＭＳ Ｐゴシック" pitchFamily="-65" charset="-128"/>
                        <a:cs typeface="Arial" panose="020B0604020202020204" pitchFamily="34" charset="0"/>
                      </a:endParaRPr>
                    </a:p>
                  </a:txBody>
                  <a:tcPr marL="137160" marR="91446" marT="73152"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Specific details about competitor portfolio offering</a:t>
                      </a:r>
                      <a:endParaRPr lang="en-US" sz="1100" dirty="0">
                        <a:latin typeface="Arial" panose="020B0604020202020204" pitchFamily="34" charset="0"/>
                        <a:ea typeface="ＭＳ Ｐゴシック" pitchFamily="-65" charset="-128"/>
                        <a:cs typeface="Arial" panose="020B0604020202020204" pitchFamily="34" charset="0"/>
                      </a:endParaRPr>
                    </a:p>
                    <a:p>
                      <a:endParaRPr lang="en-US" sz="1100" dirty="0">
                        <a:latin typeface="Arial" panose="020B0604020202020204" pitchFamily="34" charset="0"/>
                        <a:cs typeface="Arial" panose="020B0604020202020204" pitchFamily="34" charset="0"/>
                      </a:endParaRPr>
                    </a:p>
                  </a:txBody>
                  <a:tcPr marL="137160" marR="91446" marT="73152" marB="45725"/>
                </a:tc>
                <a:extLst>
                  <a:ext uri="{0D108BD9-81ED-4DB2-BD59-A6C34878D82A}">
                    <a16:rowId xmlns:a16="http://schemas.microsoft.com/office/drawing/2014/main" val="10002"/>
                  </a:ext>
                </a:extLst>
              </a:tr>
              <a:tr h="1005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Product / Product Line 2</a:t>
                      </a:r>
                      <a:endParaRPr lang="en-US" sz="1100" baseline="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txBody>
                  <a:tcPr marL="137160" marR="91446" marT="73152" marB="45725"/>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ea typeface="ＭＳ Ｐゴシック" pitchFamily="-65" charset="-128"/>
                          <a:cs typeface="Arial" panose="020B0604020202020204" pitchFamily="34" charset="0"/>
                        </a:rPr>
                        <a:t>Competitor 3</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dirty="0">
                        <a:latin typeface="Arial" panose="020B0604020202020204" pitchFamily="34" charset="0"/>
                        <a:ea typeface="ＭＳ Ｐゴシック" pitchFamily="-65" charset="-128"/>
                        <a:cs typeface="Arial" panose="020B0604020202020204" pitchFamily="34" charset="0"/>
                      </a:endParaRPr>
                    </a:p>
                  </a:txBody>
                  <a:tcPr marL="137160" marR="91446" marT="73152"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Specific details about competitor portfolio offering</a:t>
                      </a:r>
                      <a:endParaRPr lang="en-US" sz="1100" dirty="0">
                        <a:latin typeface="Arial" panose="020B0604020202020204" pitchFamily="34" charset="0"/>
                        <a:ea typeface="ＭＳ Ｐゴシック" pitchFamily="-65" charset="-128"/>
                        <a:cs typeface="Arial" panose="020B0604020202020204" pitchFamily="34" charset="0"/>
                      </a:endParaRPr>
                    </a:p>
                    <a:p>
                      <a:endParaRPr lang="en-US" sz="1100" dirty="0">
                        <a:latin typeface="Arial" panose="020B0604020202020204" pitchFamily="34" charset="0"/>
                        <a:cs typeface="Arial" panose="020B0604020202020204" pitchFamily="34" charset="0"/>
                      </a:endParaRPr>
                    </a:p>
                  </a:txBody>
                  <a:tcPr marL="137160" marR="91446" marT="73152" marB="45725"/>
                </a:tc>
                <a:extLst>
                  <a:ext uri="{0D108BD9-81ED-4DB2-BD59-A6C34878D82A}">
                    <a16:rowId xmlns:a16="http://schemas.microsoft.com/office/drawing/2014/main" val="610379597"/>
                  </a:ext>
                </a:extLst>
              </a:tr>
              <a:tr h="1005840">
                <a:tc vMerge="1">
                  <a:txBody>
                    <a:bodyPr/>
                    <a:lstStyle/>
                    <a:p>
                      <a:endParaRPr lang="en-US" sz="1100" dirty="0">
                        <a:latin typeface="Arial" panose="020B0604020202020204" pitchFamily="34" charset="0"/>
                        <a:cs typeface="Arial" panose="020B0604020202020204" pitchFamily="34" charset="0"/>
                      </a:endParaRPr>
                    </a:p>
                  </a:txBody>
                  <a:tcPr marL="91446" marR="91446" marT="73152" marB="45725"/>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ea typeface="ＭＳ Ｐゴシック" pitchFamily="-65" charset="-128"/>
                          <a:cs typeface="Arial" panose="020B0604020202020204" pitchFamily="34" charset="0"/>
                        </a:rPr>
                        <a:t>Competitor 4</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dirty="0">
                        <a:latin typeface="Arial" panose="020B0604020202020204" pitchFamily="34" charset="0"/>
                        <a:ea typeface="ＭＳ Ｐゴシック" pitchFamily="-65" charset="-128"/>
                        <a:cs typeface="Arial" panose="020B0604020202020204" pitchFamily="34" charset="0"/>
                      </a:endParaRPr>
                    </a:p>
                  </a:txBody>
                  <a:tcPr marL="137160" marR="91446" marT="73152"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Specific details about competitor portfolio offering</a:t>
                      </a:r>
                      <a:endParaRPr lang="en-US" sz="1100" dirty="0">
                        <a:latin typeface="Arial" panose="020B0604020202020204" pitchFamily="34" charset="0"/>
                        <a:ea typeface="ＭＳ Ｐゴシック" pitchFamily="-65" charset="-128"/>
                        <a:cs typeface="Arial" panose="020B0604020202020204" pitchFamily="34" charset="0"/>
                      </a:endParaRPr>
                    </a:p>
                    <a:p>
                      <a:endParaRPr lang="en-US" sz="1100" dirty="0">
                        <a:latin typeface="Arial" panose="020B0604020202020204" pitchFamily="34" charset="0"/>
                        <a:cs typeface="Arial" panose="020B0604020202020204" pitchFamily="34" charset="0"/>
                      </a:endParaRPr>
                    </a:p>
                  </a:txBody>
                  <a:tcPr marL="137160" marR="91446" marT="73152" marB="45725"/>
                </a:tc>
                <a:extLst>
                  <a:ext uri="{0D108BD9-81ED-4DB2-BD59-A6C34878D82A}">
                    <a16:rowId xmlns:a16="http://schemas.microsoft.com/office/drawing/2014/main" val="4168093771"/>
                  </a:ext>
                </a:extLst>
              </a:tr>
            </a:tbl>
          </a:graphicData>
        </a:graphic>
      </p:graphicFrame>
      <p:pic>
        <p:nvPicPr>
          <p:cNvPr id="3" name="Picture 2" descr="A close up of a sign&#10;&#10;Description automatically generated">
            <a:extLst>
              <a:ext uri="{FF2B5EF4-FFF2-40B4-BE49-F238E27FC236}">
                <a16:creationId xmlns:a16="http://schemas.microsoft.com/office/drawing/2014/main" id="{1092B81B-6802-B645-747E-F188B1E043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4" name="Straight Connector 3">
            <a:extLst>
              <a:ext uri="{FF2B5EF4-FFF2-40B4-BE49-F238E27FC236}">
                <a16:creationId xmlns:a16="http://schemas.microsoft.com/office/drawing/2014/main" id="{34ED30F0-7647-C960-120D-D2AF16E5CB2D}"/>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7" name="Title 1">
            <a:extLst>
              <a:ext uri="{FF2B5EF4-FFF2-40B4-BE49-F238E27FC236}">
                <a16:creationId xmlns:a16="http://schemas.microsoft.com/office/drawing/2014/main" id="{D5680C2E-0E8B-7FFB-9C11-D432A833391E}"/>
              </a:ext>
            </a:extLst>
          </p:cNvPr>
          <p:cNvSpPr txBox="1">
            <a:spLocks/>
          </p:cNvSpPr>
          <p:nvPr/>
        </p:nvSpPr>
        <p:spPr>
          <a:xfrm>
            <a:off x="457201" y="332913"/>
            <a:ext cx="8449102"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[Competitor] Portfolio offering overview</a:t>
            </a:r>
          </a:p>
        </p:txBody>
      </p:sp>
    </p:spTree>
    <p:extLst>
      <p:ext uri="{BB962C8B-B14F-4D97-AF65-F5344CB8AC3E}">
        <p14:creationId xmlns:p14="http://schemas.microsoft.com/office/powerpoint/2010/main" val="3810148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300A725C-79F6-AF5A-B099-CA466C407007}"/>
              </a:ext>
            </a:extLst>
          </p:cNvPr>
          <p:cNvGraphicFramePr>
            <a:graphicFrameLocks noGrp="1"/>
          </p:cNvGraphicFramePr>
          <p:nvPr>
            <p:extLst>
              <p:ext uri="{D42A27DB-BD31-4B8C-83A1-F6EECF244321}">
                <p14:modId xmlns:p14="http://schemas.microsoft.com/office/powerpoint/2010/main" val="3329875410"/>
              </p:ext>
            </p:extLst>
          </p:nvPr>
        </p:nvGraphicFramePr>
        <p:xfrm>
          <a:off x="579477" y="1819837"/>
          <a:ext cx="9416930" cy="4469897"/>
        </p:xfrm>
        <a:graphic>
          <a:graphicData uri="http://schemas.openxmlformats.org/drawingml/2006/table">
            <a:tbl>
              <a:tblPr firstRow="1" bandRow="1">
                <a:tableStyleId>{5C22544A-7EE6-4342-B048-85BDC9FD1C3A}</a:tableStyleId>
              </a:tblPr>
              <a:tblGrid>
                <a:gridCol w="3597316">
                  <a:extLst>
                    <a:ext uri="{9D8B030D-6E8A-4147-A177-3AD203B41FA5}">
                      <a16:colId xmlns:a16="http://schemas.microsoft.com/office/drawing/2014/main" val="20001"/>
                    </a:ext>
                  </a:extLst>
                </a:gridCol>
                <a:gridCol w="5819614">
                  <a:extLst>
                    <a:ext uri="{9D8B030D-6E8A-4147-A177-3AD203B41FA5}">
                      <a16:colId xmlns:a16="http://schemas.microsoft.com/office/drawing/2014/main" val="4060989426"/>
                    </a:ext>
                  </a:extLst>
                </a:gridCol>
              </a:tblGrid>
              <a:tr h="457200">
                <a:tc>
                  <a:txBody>
                    <a:bodyPr/>
                    <a:lstStyle/>
                    <a:p>
                      <a:pPr marL="0" indent="0">
                        <a:buFont typeface="Arial" panose="020B0604020202020204" pitchFamily="34" charset="0"/>
                        <a:buNone/>
                      </a:pPr>
                      <a:r>
                        <a:rPr lang="en-US" sz="1100" dirty="0">
                          <a:latin typeface="Arial" panose="020B0604020202020204" pitchFamily="34" charset="0"/>
                          <a:cs typeface="Arial" panose="020B0604020202020204" pitchFamily="34" charset="0"/>
                        </a:rPr>
                        <a:t>STRATEGY</a:t>
                      </a:r>
                    </a:p>
                  </a:txBody>
                  <a:tcPr marL="137160" marR="91446" marT="45725" marB="45725" anchor="ctr">
                    <a:solidFill>
                      <a:srgbClr val="541299"/>
                    </a:solidFill>
                  </a:tcPr>
                </a:tc>
                <a:tc>
                  <a:txBody>
                    <a:bodyPr/>
                    <a:lstStyle/>
                    <a:p>
                      <a:pPr marL="0" indent="0">
                        <a:buFont typeface="Arial" panose="020B0604020202020204" pitchFamily="34" charset="0"/>
                        <a:buNone/>
                      </a:pPr>
                      <a:r>
                        <a:rPr lang="en-US" sz="1100" dirty="0">
                          <a:latin typeface="Arial" panose="020B0604020202020204" pitchFamily="34" charset="0"/>
                          <a:cs typeface="Arial" panose="020B0604020202020204" pitchFamily="34" charset="0"/>
                        </a:rPr>
                        <a:t>STRENGTHS (include capabilities that support their strength)</a:t>
                      </a:r>
                    </a:p>
                  </a:txBody>
                  <a:tcPr marL="137160" marR="91446" marT="45725" marB="45725" anchor="ctr">
                    <a:solidFill>
                      <a:srgbClr val="541299"/>
                    </a:solidFill>
                  </a:tcPr>
                </a:tc>
                <a:extLst>
                  <a:ext uri="{0D108BD9-81ED-4DB2-BD59-A6C34878D82A}">
                    <a16:rowId xmlns:a16="http://schemas.microsoft.com/office/drawing/2014/main" val="10000"/>
                  </a:ext>
                </a:extLst>
              </a:tr>
              <a:tr h="960120">
                <a:tc>
                  <a:txBody>
                    <a:bodyPr/>
                    <a:lstStyle/>
                    <a:p>
                      <a:pPr marL="0" marR="0" lvl="0" indent="0" algn="l" rtl="0" eaLnBrk="1" fontAlgn="auto" latinLnBrk="0" hangingPunct="1">
                        <a:lnSpc>
                          <a:spcPct val="100000"/>
                        </a:lnSpc>
                        <a:spcBef>
                          <a:spcPts val="0"/>
                        </a:spcBef>
                        <a:spcAft>
                          <a:spcPts val="0"/>
                        </a:spcAft>
                        <a:buClrTx/>
                        <a:buSzTx/>
                        <a:buFont typeface="Arial" charset="0"/>
                        <a:buNone/>
                      </a:pPr>
                      <a:r>
                        <a:rPr lang="en-US" sz="1050" b="1" kern="1100" cap="none" spc="0" dirty="0">
                          <a:solidFill>
                            <a:schemeClr val="tx1"/>
                          </a:solidFill>
                          <a:latin typeface="Arial"/>
                          <a:ea typeface="Arial" charset="0"/>
                          <a:cs typeface="Arial"/>
                        </a:rPr>
                        <a:t>Current strategy</a:t>
                      </a:r>
                      <a:r>
                        <a:rPr lang="en-US" sz="1050" b="0" kern="1100" cap="none" spc="0" baseline="0" dirty="0">
                          <a:solidFill>
                            <a:schemeClr val="tx1"/>
                          </a:solidFill>
                          <a:latin typeface="Arial"/>
                          <a:ea typeface="Arial" charset="0"/>
                          <a:cs typeface="Arial"/>
                        </a:rPr>
                        <a:t> – </a:t>
                      </a:r>
                      <a:r>
                        <a:rPr lang="en-US" sz="1050" b="0" kern="1100" cap="none" spc="0" dirty="0">
                          <a:solidFill>
                            <a:schemeClr val="tx1"/>
                          </a:solidFill>
                          <a:latin typeface="Arial"/>
                          <a:ea typeface="Arial" charset="0"/>
                          <a:cs typeface="Arial"/>
                        </a:rPr>
                        <a:t>Detail what you know about your competitor's current strategy: Portfolio depth and breadth, messaging, positioning, perceptions, partnerships, KOL advocacy, etc. </a:t>
                      </a:r>
                      <a:endParaRPr lang="en-US" sz="1050" b="0" kern="1100" cap="none" spc="0" dirty="0">
                        <a:solidFill>
                          <a:schemeClr val="tx1"/>
                        </a:solidFill>
                        <a:latin typeface="Arial"/>
                        <a:ea typeface="Arial" charset="0"/>
                        <a:cs typeface="Arial" charset="0"/>
                      </a:endParaRP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dirty="0">
                        <a:latin typeface="Arial" panose="020B0604020202020204" pitchFamily="34" charset="0"/>
                        <a:cs typeface="Arial" panose="020B0604020202020204" pitchFamily="34" charset="0"/>
                      </a:endParaRPr>
                    </a:p>
                  </a:txBody>
                  <a:tcPr marL="137160" marR="91446" marT="73152" marB="45725"/>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kern="1100" cap="none" spc="0" dirty="0">
                          <a:solidFill>
                            <a:schemeClr val="tx1"/>
                          </a:solidFill>
                          <a:latin typeface="Arial" charset="0"/>
                          <a:ea typeface="Arial" charset="0"/>
                          <a:cs typeface="Arial" charset="0"/>
                        </a:rPr>
                        <a:t>Bulleted list of competitor’s core strengths and capabilities</a:t>
                      </a:r>
                    </a:p>
                  </a:txBody>
                  <a:tcPr marL="137160" marR="91446" marT="73152" marB="45725"/>
                </a:tc>
                <a:extLst>
                  <a:ext uri="{0D108BD9-81ED-4DB2-BD59-A6C34878D82A}">
                    <a16:rowId xmlns:a16="http://schemas.microsoft.com/office/drawing/2014/main" val="10001"/>
                  </a:ext>
                </a:extLst>
              </a:tr>
              <a:tr h="0">
                <a:tc>
                  <a:txBody>
                    <a:bodyPr/>
                    <a:lstStyle/>
                    <a:p>
                      <a:pPr marL="0" marR="0" lvl="0" indent="0" algn="l" rtl="0" eaLnBrk="1" fontAlgn="auto" latinLnBrk="0" hangingPunct="1">
                        <a:lnSpc>
                          <a:spcPct val="100000"/>
                        </a:lnSpc>
                        <a:spcBef>
                          <a:spcPts val="0"/>
                        </a:spcBef>
                        <a:spcAft>
                          <a:spcPts val="0"/>
                        </a:spcAft>
                        <a:buClrTx/>
                        <a:buSzTx/>
                        <a:buFont typeface="Arial" charset="0"/>
                        <a:buNone/>
                      </a:pPr>
                      <a:r>
                        <a:rPr lang="en-US" sz="1050" b="1" kern="1100" cap="none" spc="0" dirty="0">
                          <a:solidFill>
                            <a:schemeClr val="tx1"/>
                          </a:solidFill>
                          <a:latin typeface="Arial"/>
                          <a:ea typeface="Arial" charset="0"/>
                          <a:cs typeface="Arial"/>
                        </a:rPr>
                        <a:t>Future strategy</a:t>
                      </a:r>
                      <a:r>
                        <a:rPr lang="en-US" sz="1050" b="0" kern="1100" cap="none" spc="0" dirty="0">
                          <a:solidFill>
                            <a:schemeClr val="tx1"/>
                          </a:solidFill>
                          <a:latin typeface="Arial"/>
                          <a:ea typeface="Arial" charset="0"/>
                          <a:cs typeface="Arial"/>
                        </a:rPr>
                        <a:t> – Detail what you know or anticipate in their future strategy: New launches, market expansion, counter-messaging, etc. </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dirty="0">
                        <a:latin typeface="Arial" panose="020B0604020202020204" pitchFamily="34" charset="0"/>
                        <a:ea typeface="ＭＳ Ｐゴシック" pitchFamily="-65" charset="-128"/>
                        <a:cs typeface="Arial" panose="020B0604020202020204" pitchFamily="34" charset="0"/>
                      </a:endParaRPr>
                    </a:p>
                  </a:txBody>
                  <a:tcPr marL="137160" marR="91446" marT="73152" marB="45725"/>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kern="1100" cap="none" spc="0" dirty="0">
                          <a:solidFill>
                            <a:schemeClr val="tx1"/>
                          </a:solidFill>
                          <a:latin typeface="Arial" charset="0"/>
                          <a:ea typeface="Arial" charset="0"/>
                          <a:cs typeface="Arial" charset="0"/>
                        </a:rPr>
                        <a:t>Bulleted list of competitor’s core strengths and capabilities</a:t>
                      </a:r>
                    </a:p>
                  </a:txBody>
                  <a:tcPr marL="137160" marR="91446" marT="73152" marB="45725"/>
                </a:tc>
                <a:extLst>
                  <a:ext uri="{0D108BD9-81ED-4DB2-BD59-A6C34878D82A}">
                    <a16:rowId xmlns:a16="http://schemas.microsoft.com/office/drawing/2014/main" val="10002"/>
                  </a:ext>
                </a:extLst>
              </a:tr>
              <a:tr h="457200">
                <a:tc>
                  <a:txBody>
                    <a:bodyPr/>
                    <a:lstStyle/>
                    <a:p>
                      <a:pPr marL="0" indent="0">
                        <a:buFont typeface="Arial" panose="020B0604020202020204" pitchFamily="34" charset="0"/>
                        <a:buNone/>
                      </a:pPr>
                      <a:r>
                        <a:rPr lang="en-US" sz="1100" b="1" dirty="0">
                          <a:solidFill>
                            <a:schemeClr val="bg1"/>
                          </a:solidFill>
                          <a:latin typeface="Arial" panose="020B0604020202020204" pitchFamily="34" charset="0"/>
                          <a:cs typeface="Arial" panose="020B0604020202020204" pitchFamily="34" charset="0"/>
                        </a:rPr>
                        <a:t>WEAKNESSES  (include specific gaps)</a:t>
                      </a:r>
                      <a:endParaRPr sz="1100" b="1" dirty="0">
                        <a:solidFill>
                          <a:schemeClr val="bg1"/>
                        </a:solidFill>
                        <a:latin typeface="Arial" panose="020B0604020202020204" pitchFamily="34" charset="0"/>
                        <a:cs typeface="Arial" panose="020B0604020202020204" pitchFamily="34" charset="0"/>
                      </a:endParaRPr>
                    </a:p>
                  </a:txBody>
                  <a:tcPr marL="137160" marR="91446" marT="45725" marB="45725" anchor="ctr">
                    <a:solidFill>
                      <a:schemeClr val="accent3"/>
                    </a:solidFill>
                  </a:tcPr>
                </a:tc>
                <a:tc>
                  <a:txBody>
                    <a:bodyPr/>
                    <a:lstStyle/>
                    <a:p>
                      <a:pPr marL="0" indent="0">
                        <a:buFont typeface="Arial" panose="020B0604020202020204" pitchFamily="34" charset="0"/>
                        <a:buNone/>
                      </a:pPr>
                      <a:r>
                        <a:rPr lang="en-US" sz="1100" b="1" dirty="0">
                          <a:solidFill>
                            <a:schemeClr val="bg1"/>
                          </a:solidFill>
                          <a:latin typeface="Arial" panose="020B0604020202020204" pitchFamily="34" charset="0"/>
                          <a:cs typeface="Arial" panose="020B0604020202020204" pitchFamily="34" charset="0"/>
                        </a:rPr>
                        <a:t>HOW DO WE WIN AGAINST THEM</a:t>
                      </a:r>
                    </a:p>
                  </a:txBody>
                  <a:tcPr marL="137160" marR="91446" marT="45725" marB="45725" anchor="ctr">
                    <a:solidFill>
                      <a:schemeClr val="accent3"/>
                    </a:solidFill>
                  </a:tcPr>
                </a:tc>
                <a:extLst>
                  <a:ext uri="{0D108BD9-81ED-4DB2-BD59-A6C34878D82A}">
                    <a16:rowId xmlns:a16="http://schemas.microsoft.com/office/drawing/2014/main" val="131039085"/>
                  </a:ext>
                </a:extLst>
              </a:tr>
              <a:tr h="914400">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kern="1100" cap="none" spc="0" dirty="0">
                          <a:solidFill>
                            <a:schemeClr val="tx1"/>
                          </a:solidFill>
                          <a:latin typeface="Arial" charset="0"/>
                          <a:ea typeface="Arial" charset="0"/>
                          <a:cs typeface="Arial" charset="0"/>
                        </a:rPr>
                        <a:t>Bulleted list of specific weaknesses and/or gaps for this competitor</a:t>
                      </a:r>
                    </a:p>
                  </a:txBody>
                  <a:tcPr marL="137160" marR="91446" marT="73152" marB="45725"/>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kern="1100" cap="none" spc="0" dirty="0">
                          <a:solidFill>
                            <a:schemeClr val="tx1"/>
                          </a:solidFill>
                          <a:latin typeface="Arial" charset="0"/>
                          <a:ea typeface="Arial" charset="0"/>
                          <a:cs typeface="Arial" charset="0"/>
                        </a:rPr>
                        <a:t>Bulleted list of how your company wins against this competitor</a:t>
                      </a:r>
                    </a:p>
                  </a:txBody>
                  <a:tcPr marL="137160" marR="91446" marT="73152" marB="45725"/>
                </a:tc>
                <a:extLst>
                  <a:ext uri="{0D108BD9-81ED-4DB2-BD59-A6C34878D82A}">
                    <a16:rowId xmlns:a16="http://schemas.microsoft.com/office/drawing/2014/main" val="610379597"/>
                  </a:ext>
                </a:extLst>
              </a:tr>
              <a:tr h="914400">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kern="1100" cap="none" spc="0" dirty="0">
                          <a:solidFill>
                            <a:schemeClr val="tx1"/>
                          </a:solidFill>
                          <a:latin typeface="Arial" charset="0"/>
                          <a:ea typeface="Arial" charset="0"/>
                          <a:cs typeface="Arial" charset="0"/>
                        </a:rPr>
                        <a:t>Bulleted list of specific weaknesses and/or gaps for this competitor</a:t>
                      </a:r>
                    </a:p>
                  </a:txBody>
                  <a:tcPr marL="137160" marR="91446" marT="73152" marB="45725"/>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kern="1100" cap="none" spc="0" dirty="0">
                          <a:solidFill>
                            <a:schemeClr val="tx1"/>
                          </a:solidFill>
                          <a:latin typeface="Arial" charset="0"/>
                          <a:ea typeface="Arial" charset="0"/>
                          <a:cs typeface="Arial" charset="0"/>
                        </a:rPr>
                        <a:t>Bulleted list of how your company wins against this competitor</a:t>
                      </a:r>
                    </a:p>
                  </a:txBody>
                  <a:tcPr marL="137160" marR="91446" marT="73152" marB="45725"/>
                </a:tc>
                <a:extLst>
                  <a:ext uri="{0D108BD9-81ED-4DB2-BD59-A6C34878D82A}">
                    <a16:rowId xmlns:a16="http://schemas.microsoft.com/office/drawing/2014/main" val="4168093771"/>
                  </a:ext>
                </a:extLst>
              </a:tr>
            </a:tbl>
          </a:graphicData>
        </a:graphic>
      </p:graphicFrame>
      <p:pic>
        <p:nvPicPr>
          <p:cNvPr id="6" name="Picture 5" descr="A close up of a sign&#10;&#10;Description automatically generated">
            <a:extLst>
              <a:ext uri="{FF2B5EF4-FFF2-40B4-BE49-F238E27FC236}">
                <a16:creationId xmlns:a16="http://schemas.microsoft.com/office/drawing/2014/main" id="{7F44B57A-AC59-C544-7E92-CCC83FAFE7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7" name="Straight Connector 6">
            <a:extLst>
              <a:ext uri="{FF2B5EF4-FFF2-40B4-BE49-F238E27FC236}">
                <a16:creationId xmlns:a16="http://schemas.microsoft.com/office/drawing/2014/main" id="{675AE9FB-BC54-3125-4C54-076E1BE1CBB4}"/>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8" name="Group 7">
            <a:extLst>
              <a:ext uri="{FF2B5EF4-FFF2-40B4-BE49-F238E27FC236}">
                <a16:creationId xmlns:a16="http://schemas.microsoft.com/office/drawing/2014/main" id="{5BA77CA4-9D91-39EE-590F-D1B794FB0C84}"/>
              </a:ext>
            </a:extLst>
          </p:cNvPr>
          <p:cNvGrpSpPr/>
          <p:nvPr/>
        </p:nvGrpSpPr>
        <p:grpSpPr>
          <a:xfrm>
            <a:off x="8203214" y="526154"/>
            <a:ext cx="1619873" cy="1600200"/>
            <a:chOff x="8203214" y="526154"/>
            <a:chExt cx="1619873" cy="1600200"/>
          </a:xfrm>
        </p:grpSpPr>
        <p:sp>
          <p:nvSpPr>
            <p:cNvPr id="9" name="Oval 8">
              <a:extLst>
                <a:ext uri="{FF2B5EF4-FFF2-40B4-BE49-F238E27FC236}">
                  <a16:creationId xmlns:a16="http://schemas.microsoft.com/office/drawing/2014/main" id="{648E5A23-6938-19C4-52A2-B9A02A3967F7}"/>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0" name="TextBox 9">
              <a:extLst>
                <a:ext uri="{FF2B5EF4-FFF2-40B4-BE49-F238E27FC236}">
                  <a16:creationId xmlns:a16="http://schemas.microsoft.com/office/drawing/2014/main" id="{029E3B2E-1F65-BCA5-574B-EAD7516B8786}"/>
                </a:ext>
              </a:extLst>
            </p:cNvPr>
            <p:cNvSpPr txBox="1"/>
            <p:nvPr/>
          </p:nvSpPr>
          <p:spPr>
            <a:xfrm>
              <a:off x="8203214" y="1026301"/>
              <a:ext cx="1619873" cy="707886"/>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Add additional </a:t>
              </a:r>
            </a:p>
            <a:p>
              <a:pPr algn="ctr"/>
              <a:r>
                <a:rPr lang="en-US" sz="1000" b="1" dirty="0">
                  <a:latin typeface="Arial" panose="020B0604020202020204" pitchFamily="34" charset="0"/>
                  <a:cs typeface="Arial" panose="020B0604020202020204" pitchFamily="34" charset="0"/>
                </a:rPr>
                <a:t>slides for </a:t>
              </a:r>
            </a:p>
            <a:p>
              <a:pPr algn="ctr"/>
              <a:r>
                <a:rPr lang="en-US" sz="1000" b="1" dirty="0">
                  <a:latin typeface="Arial" panose="020B0604020202020204" pitchFamily="34" charset="0"/>
                  <a:cs typeface="Arial" panose="020B0604020202020204" pitchFamily="34" charset="0"/>
                </a:rPr>
                <a:t>additional </a:t>
              </a:r>
            </a:p>
            <a:p>
              <a:pPr algn="ctr"/>
              <a:r>
                <a:rPr lang="en-US" sz="1000" b="1" dirty="0">
                  <a:latin typeface="Arial" panose="020B0604020202020204" pitchFamily="34" charset="0"/>
                  <a:cs typeface="Arial" panose="020B0604020202020204" pitchFamily="34" charset="0"/>
                </a:rPr>
                <a:t>competitors</a:t>
              </a:r>
              <a:r>
                <a:rPr lang="en-US" sz="1000" b="1" dirty="0">
                  <a:latin typeface="Arial"/>
                  <a:cs typeface="Arial"/>
                </a:rPr>
                <a:t>.</a:t>
              </a:r>
              <a:endParaRPr lang="en-US" sz="1000" b="1" dirty="0">
                <a:solidFill>
                  <a:srgbClr val="2B0F4F"/>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38CF2A6B-A23C-AA00-FDF4-045B64493008}"/>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3" name="TextBox 12">
            <a:extLst>
              <a:ext uri="{FF2B5EF4-FFF2-40B4-BE49-F238E27FC236}">
                <a16:creationId xmlns:a16="http://schemas.microsoft.com/office/drawing/2014/main" id="{FC6A5800-D568-C628-C816-D9B54322A9FC}"/>
              </a:ext>
            </a:extLst>
          </p:cNvPr>
          <p:cNvSpPr txBox="1"/>
          <p:nvPr/>
        </p:nvSpPr>
        <p:spPr>
          <a:xfrm>
            <a:off x="511610" y="1363843"/>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[PRODUCT / PRODUCT LINE]</a:t>
            </a:r>
          </a:p>
        </p:txBody>
      </p:sp>
      <p:sp>
        <p:nvSpPr>
          <p:cNvPr id="14" name="Title 1">
            <a:extLst>
              <a:ext uri="{FF2B5EF4-FFF2-40B4-BE49-F238E27FC236}">
                <a16:creationId xmlns:a16="http://schemas.microsoft.com/office/drawing/2014/main" id="{92ED15C9-9E9D-3E60-BF08-7B2E36B42B8B}"/>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Competitor profile – [Competitor name]</a:t>
            </a:r>
            <a:endParaRPr lang="en-US" sz="3000" dirty="0">
              <a:solidFill>
                <a:srgbClr val="541299"/>
              </a:solidFill>
            </a:endParaRPr>
          </a:p>
        </p:txBody>
      </p:sp>
    </p:spTree>
    <p:extLst>
      <p:ext uri="{BB962C8B-B14F-4D97-AF65-F5344CB8AC3E}">
        <p14:creationId xmlns:p14="http://schemas.microsoft.com/office/powerpoint/2010/main" val="3011177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The portfolio</a:t>
            </a:r>
            <a:endParaRPr lang="en-US" sz="6000" i="1"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EC2D26B0-198B-B232-0842-6DD36B87C925}"/>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3392621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01267" y="2162093"/>
            <a:ext cx="2646920" cy="446276"/>
          </a:xfrm>
          <a:prstGeom prst="rect">
            <a:avLst/>
          </a:prstGeom>
          <a:noFill/>
        </p:spPr>
        <p:txBody>
          <a:bodyPr wrap="square" rtlCol="0">
            <a:spAutoFit/>
          </a:bodyPr>
          <a:lstStyle/>
          <a:p>
            <a:r>
              <a:rPr lang="en-US" sz="1200" b="1" kern="1100" cap="all" spc="150" dirty="0">
                <a:solidFill>
                  <a:srgbClr val="541299"/>
                </a:solidFill>
                <a:latin typeface="Arial" panose="020B0604020202020204" pitchFamily="34" charset="0"/>
                <a:cs typeface="Arial" panose="020B0604020202020204" pitchFamily="34" charset="0"/>
              </a:rPr>
              <a:t>[Your Company]</a:t>
            </a:r>
          </a:p>
          <a:p>
            <a:endParaRPr lang="en-US" sz="1100" b="1" kern="1100" cap="all" spc="150" dirty="0">
              <a:solidFill>
                <a:srgbClr val="541299"/>
              </a:solidFill>
              <a:latin typeface="Arial" panose="020B0604020202020204" pitchFamily="34" charset="0"/>
              <a:cs typeface="Arial" panose="020B0604020202020204" pitchFamily="34" charset="0"/>
            </a:endParaRPr>
          </a:p>
        </p:txBody>
      </p:sp>
      <p:sp>
        <p:nvSpPr>
          <p:cNvPr id="18" name="TextBox 17"/>
          <p:cNvSpPr txBox="1"/>
          <p:nvPr/>
        </p:nvSpPr>
        <p:spPr>
          <a:xfrm>
            <a:off x="512734" y="2751685"/>
            <a:ext cx="4226267" cy="430887"/>
          </a:xfrm>
          <a:prstGeom prst="rect">
            <a:avLst/>
          </a:prstGeom>
          <a:noFill/>
        </p:spPr>
        <p:txBody>
          <a:bodyPr wrap="square" rtlCol="0">
            <a:spAutoFit/>
          </a:bodyPr>
          <a:lstStyle/>
          <a:p>
            <a:pPr marL="171450" indent="-171450">
              <a:buFont typeface="Arial"/>
              <a:buChar char="•"/>
            </a:pPr>
            <a:r>
              <a:rPr lang="en-US" sz="1100" dirty="0">
                <a:solidFill>
                  <a:srgbClr val="000000"/>
                </a:solidFill>
                <a:latin typeface="Arial" panose="020B0604020202020204" pitchFamily="34" charset="0"/>
                <a:cs typeface="Arial" panose="020B0604020202020204" pitchFamily="34" charset="0"/>
              </a:rPr>
              <a:t>Bulleted list of emotional benefits (market perception, clinician perception, patient perception)</a:t>
            </a:r>
          </a:p>
        </p:txBody>
      </p:sp>
      <p:sp>
        <p:nvSpPr>
          <p:cNvPr id="19" name="TextBox 18"/>
          <p:cNvSpPr txBox="1"/>
          <p:nvPr/>
        </p:nvSpPr>
        <p:spPr>
          <a:xfrm>
            <a:off x="512734" y="3988345"/>
            <a:ext cx="3641641" cy="415498"/>
          </a:xfrm>
          <a:prstGeom prst="rect">
            <a:avLst/>
          </a:prstGeom>
          <a:noFill/>
        </p:spPr>
        <p:txBody>
          <a:bodyPr wrap="square" rtlCol="0">
            <a:spAutoFit/>
          </a:bodyPr>
          <a:lstStyle/>
          <a:p>
            <a:pPr marL="171450" indent="-171450">
              <a:buFont typeface="Arial"/>
              <a:buChar char="•"/>
            </a:pPr>
            <a:r>
              <a:rPr lang="en-US" sz="1050" dirty="0">
                <a:solidFill>
                  <a:srgbClr val="000000"/>
                </a:solidFill>
                <a:latin typeface="Arial" panose="020B0604020202020204" pitchFamily="34" charset="0"/>
                <a:cs typeface="Arial" panose="020B0604020202020204" pitchFamily="34" charset="0"/>
              </a:rPr>
              <a:t>Bulleted list of functional benefits of product or product line (can include evidence based clinical outcomes)</a:t>
            </a:r>
          </a:p>
        </p:txBody>
      </p:sp>
      <p:sp>
        <p:nvSpPr>
          <p:cNvPr id="20" name="TextBox 19"/>
          <p:cNvSpPr txBox="1"/>
          <p:nvPr/>
        </p:nvSpPr>
        <p:spPr>
          <a:xfrm>
            <a:off x="512734" y="5475146"/>
            <a:ext cx="4226267" cy="261610"/>
          </a:xfrm>
          <a:prstGeom prst="rect">
            <a:avLst/>
          </a:prstGeom>
          <a:noFill/>
        </p:spPr>
        <p:txBody>
          <a:bodyPr wrap="square" rtlCol="0">
            <a:spAutoFit/>
          </a:bodyPr>
          <a:lstStyle/>
          <a:p>
            <a:pPr marL="171450" indent="-171450">
              <a:buFont typeface="Arial"/>
              <a:buChar char="•"/>
            </a:pPr>
            <a:r>
              <a:rPr lang="en-US" sz="1100" dirty="0">
                <a:solidFill>
                  <a:srgbClr val="000000"/>
                </a:solidFill>
                <a:latin typeface="Arial" panose="020B0604020202020204" pitchFamily="34" charset="0"/>
                <a:cs typeface="Arial" panose="020B0604020202020204" pitchFamily="34" charset="0"/>
              </a:rPr>
              <a:t>Bulleted lists of product attributes</a:t>
            </a:r>
          </a:p>
        </p:txBody>
      </p:sp>
      <p:sp>
        <p:nvSpPr>
          <p:cNvPr id="21" name="TextBox 20"/>
          <p:cNvSpPr txBox="1"/>
          <p:nvPr/>
        </p:nvSpPr>
        <p:spPr>
          <a:xfrm>
            <a:off x="5094506" y="3017040"/>
            <a:ext cx="958164" cy="769441"/>
          </a:xfrm>
          <a:prstGeom prst="rect">
            <a:avLst/>
          </a:prstGeom>
          <a:noFill/>
        </p:spPr>
        <p:txBody>
          <a:bodyPr wrap="square" rtlCol="0">
            <a:normAutofit/>
          </a:bodyPr>
          <a:lstStyle/>
          <a:p>
            <a:pPr algn="ctr"/>
            <a:r>
              <a:rPr lang="en-US" sz="900" b="1" kern="900" cap="all" spc="50" dirty="0">
                <a:solidFill>
                  <a:srgbClr val="541299"/>
                </a:solidFill>
                <a:latin typeface="Arial" panose="020B0604020202020204" pitchFamily="34" charset="0"/>
                <a:cs typeface="Arial" panose="020B0604020202020204" pitchFamily="34" charset="0"/>
              </a:rPr>
              <a:t>Emotional</a:t>
            </a:r>
          </a:p>
          <a:p>
            <a:pPr algn="ctr"/>
            <a:r>
              <a:rPr lang="en-US" sz="900" b="1" kern="900" cap="all" spc="50" dirty="0">
                <a:solidFill>
                  <a:srgbClr val="541299"/>
                </a:solidFill>
                <a:latin typeface="Arial" panose="020B0604020202020204" pitchFamily="34" charset="0"/>
                <a:cs typeface="Arial" panose="020B0604020202020204" pitchFamily="34" charset="0"/>
              </a:rPr>
              <a:t>benefits</a:t>
            </a:r>
          </a:p>
        </p:txBody>
      </p:sp>
      <p:sp>
        <p:nvSpPr>
          <p:cNvPr id="22" name="TextBox 21"/>
          <p:cNvSpPr txBox="1"/>
          <p:nvPr/>
        </p:nvSpPr>
        <p:spPr>
          <a:xfrm>
            <a:off x="5094506" y="4023080"/>
            <a:ext cx="958164" cy="445240"/>
          </a:xfrm>
          <a:prstGeom prst="rect">
            <a:avLst/>
          </a:prstGeom>
          <a:noFill/>
        </p:spPr>
        <p:txBody>
          <a:bodyPr wrap="none" rtlCol="0">
            <a:normAutofit/>
          </a:bodyPr>
          <a:lstStyle/>
          <a:p>
            <a:pPr algn="ctr"/>
            <a:r>
              <a:rPr lang="en-US" sz="900" b="1" kern="900" cap="all" spc="50" dirty="0">
                <a:solidFill>
                  <a:srgbClr val="541299"/>
                </a:solidFill>
                <a:latin typeface="Arial" panose="020B0604020202020204" pitchFamily="34" charset="0"/>
                <a:cs typeface="Arial" panose="020B0604020202020204" pitchFamily="34" charset="0"/>
              </a:rPr>
              <a:t>Functional </a:t>
            </a:r>
            <a:br>
              <a:rPr lang="en-US" sz="900" b="1" kern="900" cap="all" spc="50" dirty="0">
                <a:solidFill>
                  <a:srgbClr val="541299"/>
                </a:solidFill>
                <a:latin typeface="Arial" panose="020B0604020202020204" pitchFamily="34" charset="0"/>
                <a:cs typeface="Arial" panose="020B0604020202020204" pitchFamily="34" charset="0"/>
              </a:rPr>
            </a:br>
            <a:r>
              <a:rPr lang="en-US" sz="900" b="1" kern="900" cap="all" spc="50" dirty="0">
                <a:solidFill>
                  <a:srgbClr val="541299"/>
                </a:solidFill>
                <a:latin typeface="Arial" panose="020B0604020202020204" pitchFamily="34" charset="0"/>
                <a:cs typeface="Arial" panose="020B0604020202020204" pitchFamily="34" charset="0"/>
              </a:rPr>
              <a:t>benefits</a:t>
            </a:r>
          </a:p>
        </p:txBody>
      </p:sp>
      <p:sp>
        <p:nvSpPr>
          <p:cNvPr id="23" name="TextBox 22"/>
          <p:cNvSpPr txBox="1"/>
          <p:nvPr/>
        </p:nvSpPr>
        <p:spPr>
          <a:xfrm>
            <a:off x="5094506" y="5070508"/>
            <a:ext cx="958164" cy="445241"/>
          </a:xfrm>
          <a:prstGeom prst="rect">
            <a:avLst/>
          </a:prstGeom>
          <a:noFill/>
        </p:spPr>
        <p:txBody>
          <a:bodyPr wrap="none" rtlCol="0">
            <a:normAutofit/>
          </a:bodyPr>
          <a:lstStyle/>
          <a:p>
            <a:pPr algn="ctr"/>
            <a:r>
              <a:rPr lang="en-US" sz="900" b="1" kern="900" cap="all" spc="50" dirty="0">
                <a:solidFill>
                  <a:srgbClr val="541299"/>
                </a:solidFill>
                <a:latin typeface="Arial" panose="020B0604020202020204" pitchFamily="34" charset="0"/>
                <a:cs typeface="Arial" panose="020B0604020202020204" pitchFamily="34" charset="0"/>
              </a:rPr>
              <a:t>Product</a:t>
            </a:r>
          </a:p>
          <a:p>
            <a:pPr algn="ctr"/>
            <a:r>
              <a:rPr lang="en-US" sz="900" b="1" kern="900" cap="all" spc="50" dirty="0">
                <a:solidFill>
                  <a:srgbClr val="541299"/>
                </a:solidFill>
                <a:latin typeface="Arial" panose="020B0604020202020204" pitchFamily="34" charset="0"/>
                <a:cs typeface="Arial" panose="020B0604020202020204" pitchFamily="34" charset="0"/>
              </a:rPr>
              <a:t>attributes</a:t>
            </a:r>
          </a:p>
        </p:txBody>
      </p:sp>
      <p:sp>
        <p:nvSpPr>
          <p:cNvPr id="24" name="TextBox 23"/>
          <p:cNvSpPr txBox="1"/>
          <p:nvPr/>
        </p:nvSpPr>
        <p:spPr>
          <a:xfrm>
            <a:off x="6897048" y="2162093"/>
            <a:ext cx="2775208" cy="446276"/>
          </a:xfrm>
          <a:prstGeom prst="rect">
            <a:avLst/>
          </a:prstGeom>
          <a:noFill/>
        </p:spPr>
        <p:txBody>
          <a:bodyPr wrap="square" rtlCol="0">
            <a:spAutoFit/>
          </a:bodyPr>
          <a:lstStyle/>
          <a:p>
            <a:r>
              <a:rPr lang="en-US" sz="1200" b="1" kern="1100" cap="all" spc="150" dirty="0">
                <a:solidFill>
                  <a:srgbClr val="541299"/>
                </a:solidFill>
                <a:latin typeface="Arial" panose="020B0604020202020204" pitchFamily="34" charset="0"/>
                <a:cs typeface="Arial" panose="020B0604020202020204" pitchFamily="34" charset="0"/>
              </a:rPr>
              <a:t>[Competitor]</a:t>
            </a:r>
          </a:p>
          <a:p>
            <a:endParaRPr lang="en-US" sz="1100" b="1" kern="1100" cap="all" spc="150" dirty="0">
              <a:solidFill>
                <a:srgbClr val="541299"/>
              </a:solidFill>
              <a:latin typeface="Arial" panose="020B0604020202020204" pitchFamily="34" charset="0"/>
              <a:cs typeface="Arial" panose="020B0604020202020204" pitchFamily="34" charset="0"/>
            </a:endParaRPr>
          </a:p>
        </p:txBody>
      </p:sp>
      <p:sp>
        <p:nvSpPr>
          <p:cNvPr id="25" name="TextBox 24"/>
          <p:cNvSpPr txBox="1"/>
          <p:nvPr/>
        </p:nvSpPr>
        <p:spPr>
          <a:xfrm>
            <a:off x="6830801" y="2751685"/>
            <a:ext cx="4028991" cy="468013"/>
          </a:xfrm>
          <a:prstGeom prst="rect">
            <a:avLst/>
          </a:prstGeom>
          <a:noFill/>
        </p:spPr>
        <p:txBody>
          <a:bodyPr wrap="square" rtlCol="0">
            <a:spAutoFit/>
          </a:bodyPr>
          <a:lstStyle/>
          <a:p>
            <a:pPr marL="171450" indent="-171450">
              <a:lnSpc>
                <a:spcPts val="1500"/>
              </a:lnSpc>
              <a:buFont typeface="Arial"/>
              <a:buChar char="•"/>
            </a:pPr>
            <a:r>
              <a:rPr lang="en-US" sz="1100" dirty="0">
                <a:solidFill>
                  <a:srgbClr val="000000"/>
                </a:solidFill>
                <a:latin typeface="Arial" panose="020B0604020202020204" pitchFamily="34" charset="0"/>
                <a:cs typeface="Arial" panose="020B0604020202020204" pitchFamily="34" charset="0"/>
              </a:rPr>
              <a:t>Bulleted list of competitor emotional benefits (market perception, clinician perception, patient perception)</a:t>
            </a:r>
          </a:p>
        </p:txBody>
      </p:sp>
      <p:sp>
        <p:nvSpPr>
          <p:cNvPr id="26" name="TextBox 25"/>
          <p:cNvSpPr txBox="1"/>
          <p:nvPr/>
        </p:nvSpPr>
        <p:spPr>
          <a:xfrm>
            <a:off x="6830801" y="3972956"/>
            <a:ext cx="4028991" cy="430887"/>
          </a:xfrm>
          <a:prstGeom prst="rect">
            <a:avLst/>
          </a:prstGeom>
          <a:noFill/>
        </p:spPr>
        <p:txBody>
          <a:bodyPr wrap="square" rtlCol="0">
            <a:spAutoFit/>
          </a:bodyPr>
          <a:lstStyle/>
          <a:p>
            <a:pPr marL="171450" indent="-171450">
              <a:buFont typeface="Arial"/>
              <a:buChar char="•"/>
            </a:pPr>
            <a:r>
              <a:rPr lang="en-US" sz="1100" dirty="0">
                <a:solidFill>
                  <a:srgbClr val="000000"/>
                </a:solidFill>
                <a:latin typeface="Arial" panose="020B0604020202020204" pitchFamily="34" charset="0"/>
                <a:cs typeface="Arial" panose="020B0604020202020204" pitchFamily="34" charset="0"/>
              </a:rPr>
              <a:t>Bulleted list of functional benefits of product or product line (can include evidence based clinical outcomes)</a:t>
            </a:r>
          </a:p>
        </p:txBody>
      </p:sp>
      <p:sp>
        <p:nvSpPr>
          <p:cNvPr id="27" name="TextBox 26"/>
          <p:cNvSpPr txBox="1"/>
          <p:nvPr/>
        </p:nvSpPr>
        <p:spPr>
          <a:xfrm>
            <a:off x="6830801" y="5475146"/>
            <a:ext cx="4028990" cy="261610"/>
          </a:xfrm>
          <a:prstGeom prst="rect">
            <a:avLst/>
          </a:prstGeom>
          <a:noFill/>
        </p:spPr>
        <p:txBody>
          <a:bodyPr wrap="square" rtlCol="0">
            <a:spAutoFit/>
          </a:bodyPr>
          <a:lstStyle/>
          <a:p>
            <a:pPr marL="171450" indent="-171450">
              <a:buFont typeface="Arial"/>
              <a:buChar char="•"/>
            </a:pPr>
            <a:r>
              <a:rPr lang="en-US" sz="1100" dirty="0">
                <a:solidFill>
                  <a:srgbClr val="000000"/>
                </a:solidFill>
                <a:latin typeface="Arial" panose="020B0604020202020204" pitchFamily="34" charset="0"/>
                <a:cs typeface="Arial" panose="020B0604020202020204" pitchFamily="34" charset="0"/>
              </a:rPr>
              <a:t>Bulleted lists of product attributes</a:t>
            </a:r>
          </a:p>
        </p:txBody>
      </p:sp>
      <p:pic>
        <p:nvPicPr>
          <p:cNvPr id="29" name="Picture 28" descr="A close up of a sign&#10;&#10;Description automatically generated">
            <a:extLst>
              <a:ext uri="{FF2B5EF4-FFF2-40B4-BE49-F238E27FC236}">
                <a16:creationId xmlns:a16="http://schemas.microsoft.com/office/drawing/2014/main" id="{DAE1A9F5-0EF9-D4DA-7EB1-A5CBB1908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31" name="Straight Connector 30">
            <a:extLst>
              <a:ext uri="{FF2B5EF4-FFF2-40B4-BE49-F238E27FC236}">
                <a16:creationId xmlns:a16="http://schemas.microsoft.com/office/drawing/2014/main" id="{5B7F324C-28C3-E210-B5C9-8FE7D6ED65B5}"/>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33" name="Group 32">
            <a:extLst>
              <a:ext uri="{FF2B5EF4-FFF2-40B4-BE49-F238E27FC236}">
                <a16:creationId xmlns:a16="http://schemas.microsoft.com/office/drawing/2014/main" id="{32D78438-7D71-D8F3-A8F2-A8F95D10E0F5}"/>
              </a:ext>
            </a:extLst>
          </p:cNvPr>
          <p:cNvGrpSpPr/>
          <p:nvPr/>
        </p:nvGrpSpPr>
        <p:grpSpPr>
          <a:xfrm>
            <a:off x="8203214" y="526154"/>
            <a:ext cx="1619873" cy="1600200"/>
            <a:chOff x="8203214" y="526154"/>
            <a:chExt cx="1619873" cy="1600200"/>
          </a:xfrm>
        </p:grpSpPr>
        <p:sp>
          <p:nvSpPr>
            <p:cNvPr id="34" name="Oval 33">
              <a:extLst>
                <a:ext uri="{FF2B5EF4-FFF2-40B4-BE49-F238E27FC236}">
                  <a16:creationId xmlns:a16="http://schemas.microsoft.com/office/drawing/2014/main" id="{0EA9AC9C-D9D2-880E-B52F-27056E9835EC}"/>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35" name="TextBox 34">
              <a:extLst>
                <a:ext uri="{FF2B5EF4-FFF2-40B4-BE49-F238E27FC236}">
                  <a16:creationId xmlns:a16="http://schemas.microsoft.com/office/drawing/2014/main" id="{4103C010-A1D6-B390-55FD-599E2E7C5B40}"/>
                </a:ext>
              </a:extLst>
            </p:cNvPr>
            <p:cNvSpPr txBox="1"/>
            <p:nvPr/>
          </p:nvSpPr>
          <p:spPr>
            <a:xfrm>
              <a:off x="8203214" y="1034184"/>
              <a:ext cx="1619873" cy="707886"/>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Add additional </a:t>
              </a:r>
            </a:p>
            <a:p>
              <a:pPr algn="ctr"/>
              <a:r>
                <a:rPr lang="en-US" sz="1000" b="1" dirty="0">
                  <a:latin typeface="Arial" panose="020B0604020202020204" pitchFamily="34" charset="0"/>
                  <a:cs typeface="Arial" panose="020B0604020202020204" pitchFamily="34" charset="0"/>
                </a:rPr>
                <a:t>slides for </a:t>
              </a:r>
            </a:p>
            <a:p>
              <a:pPr algn="ctr"/>
              <a:r>
                <a:rPr lang="en-US" sz="1000" b="1" dirty="0">
                  <a:latin typeface="Arial" panose="020B0604020202020204" pitchFamily="34" charset="0"/>
                  <a:cs typeface="Arial" panose="020B0604020202020204" pitchFamily="34" charset="0"/>
                </a:rPr>
                <a:t>additional </a:t>
              </a:r>
            </a:p>
            <a:p>
              <a:pPr algn="ctr"/>
              <a:r>
                <a:rPr lang="en-US" sz="1000" b="1" dirty="0">
                  <a:latin typeface="Arial" panose="020B0604020202020204" pitchFamily="34" charset="0"/>
                  <a:cs typeface="Arial" panose="020B0604020202020204" pitchFamily="34" charset="0"/>
                </a:rPr>
                <a:t>competitors</a:t>
              </a:r>
              <a:r>
                <a:rPr lang="en-US" sz="1000" b="1" dirty="0">
                  <a:latin typeface="Arial"/>
                  <a:cs typeface="Arial"/>
                </a:rPr>
                <a:t>.</a:t>
              </a:r>
              <a:endParaRPr lang="en-US" sz="1000" b="1" dirty="0">
                <a:solidFill>
                  <a:srgbClr val="2B0F4F"/>
                </a:solidFill>
                <a:latin typeface="Arial" panose="020B0604020202020204" pitchFamily="34" charset="0"/>
                <a:cs typeface="Arial" panose="020B0604020202020204" pitchFamily="34" charset="0"/>
              </a:endParaRPr>
            </a:p>
          </p:txBody>
        </p:sp>
        <p:pic>
          <p:nvPicPr>
            <p:cNvPr id="36" name="Picture 35">
              <a:extLst>
                <a:ext uri="{FF2B5EF4-FFF2-40B4-BE49-F238E27FC236}">
                  <a16:creationId xmlns:a16="http://schemas.microsoft.com/office/drawing/2014/main" id="{90804E77-7C20-0231-DB3D-2A8948C04B42}"/>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37" name="Title 1">
            <a:extLst>
              <a:ext uri="{FF2B5EF4-FFF2-40B4-BE49-F238E27FC236}">
                <a16:creationId xmlns:a16="http://schemas.microsoft.com/office/drawing/2014/main" id="{F05ACA73-8D84-E483-1BAD-1FC192D08B14}"/>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[Your product/company] – [Competitor]</a:t>
            </a:r>
            <a:endParaRPr lang="en-US" sz="3000" dirty="0">
              <a:solidFill>
                <a:srgbClr val="541299"/>
              </a:solidFill>
              <a:latin typeface="Georgia" panose="02040502050405020303" pitchFamily="18" charset="0"/>
            </a:endParaRPr>
          </a:p>
        </p:txBody>
      </p:sp>
      <p:sp>
        <p:nvSpPr>
          <p:cNvPr id="38" name="TextBox 37">
            <a:extLst>
              <a:ext uri="{FF2B5EF4-FFF2-40B4-BE49-F238E27FC236}">
                <a16:creationId xmlns:a16="http://schemas.microsoft.com/office/drawing/2014/main" id="{795994F3-D47A-0A1C-EA08-13BC17638E3B}"/>
              </a:ext>
            </a:extLst>
          </p:cNvPr>
          <p:cNvSpPr txBox="1"/>
          <p:nvPr/>
        </p:nvSpPr>
        <p:spPr>
          <a:xfrm>
            <a:off x="511610" y="1363843"/>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BENEFITS LADDER</a:t>
            </a:r>
          </a:p>
        </p:txBody>
      </p:sp>
      <p:grpSp>
        <p:nvGrpSpPr>
          <p:cNvPr id="40" name="Group 39">
            <a:extLst>
              <a:ext uri="{FF2B5EF4-FFF2-40B4-BE49-F238E27FC236}">
                <a16:creationId xmlns:a16="http://schemas.microsoft.com/office/drawing/2014/main" id="{7E8D8004-54B7-C2E9-23EC-0269C3F0E641}"/>
              </a:ext>
            </a:extLst>
          </p:cNvPr>
          <p:cNvGrpSpPr/>
          <p:nvPr/>
        </p:nvGrpSpPr>
        <p:grpSpPr>
          <a:xfrm>
            <a:off x="593241" y="1830725"/>
            <a:ext cx="10100274" cy="4994190"/>
            <a:chOff x="941954" y="1637000"/>
            <a:chExt cx="10100274" cy="4994190"/>
          </a:xfrm>
        </p:grpSpPr>
        <p:pic>
          <p:nvPicPr>
            <p:cNvPr id="16" name="Picture 1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507564" y="1637000"/>
              <a:ext cx="2842054" cy="4994190"/>
            </a:xfrm>
            <a:prstGeom prst="rect">
              <a:avLst/>
            </a:prstGeom>
          </p:spPr>
        </p:pic>
        <p:grpSp>
          <p:nvGrpSpPr>
            <p:cNvPr id="3" name="Group 2"/>
            <p:cNvGrpSpPr/>
            <p:nvPr/>
          </p:nvGrpSpPr>
          <p:grpSpPr>
            <a:xfrm rot="10800000">
              <a:off x="6487231" y="4467395"/>
              <a:ext cx="4554997" cy="535395"/>
              <a:chOff x="641350" y="2860017"/>
              <a:chExt cx="3202975" cy="535395"/>
            </a:xfrm>
          </p:grpSpPr>
          <p:cxnSp>
            <p:nvCxnSpPr>
              <p:cNvPr id="7" name="Straight Connector 6"/>
              <p:cNvCxnSpPr/>
              <p:nvPr/>
            </p:nvCxnSpPr>
            <p:spPr>
              <a:xfrm rot="10800000">
                <a:off x="3006811" y="2860017"/>
                <a:ext cx="837514" cy="535395"/>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641350" y="2860017"/>
                <a:ext cx="2365461" cy="0"/>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grpSp>
        <p:grpSp>
          <p:nvGrpSpPr>
            <p:cNvPr id="4" name="Group 3"/>
            <p:cNvGrpSpPr/>
            <p:nvPr/>
          </p:nvGrpSpPr>
          <p:grpSpPr>
            <a:xfrm rot="10800000">
              <a:off x="6409131" y="3194502"/>
              <a:ext cx="4633097" cy="562854"/>
              <a:chOff x="641350" y="4256281"/>
              <a:chExt cx="3257893" cy="562854"/>
            </a:xfrm>
          </p:grpSpPr>
          <p:cxnSp>
            <p:nvCxnSpPr>
              <p:cNvPr id="5" name="Straight Connector 4"/>
              <p:cNvCxnSpPr/>
              <p:nvPr/>
            </p:nvCxnSpPr>
            <p:spPr>
              <a:xfrm flipH="1">
                <a:off x="3006811" y="4256281"/>
                <a:ext cx="892432" cy="562854"/>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641350" y="4819135"/>
                <a:ext cx="2365461" cy="0"/>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grpSp>
        <p:grpSp>
          <p:nvGrpSpPr>
            <p:cNvPr id="10" name="Group 9"/>
            <p:cNvGrpSpPr/>
            <p:nvPr/>
          </p:nvGrpSpPr>
          <p:grpSpPr>
            <a:xfrm>
              <a:off x="941954" y="3194504"/>
              <a:ext cx="4458044" cy="483491"/>
              <a:chOff x="641350" y="2860017"/>
              <a:chExt cx="3257893" cy="483491"/>
            </a:xfrm>
          </p:grpSpPr>
          <p:cxnSp>
            <p:nvCxnSpPr>
              <p:cNvPr id="14" name="Straight Connector 13"/>
              <p:cNvCxnSpPr/>
              <p:nvPr/>
            </p:nvCxnSpPr>
            <p:spPr>
              <a:xfrm flipH="1" flipV="1">
                <a:off x="3006811" y="2860017"/>
                <a:ext cx="892432" cy="483491"/>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H="1">
                <a:off x="641350" y="2860017"/>
                <a:ext cx="2365461" cy="0"/>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grpSp>
        <p:grpSp>
          <p:nvGrpSpPr>
            <p:cNvPr id="11" name="Group 10"/>
            <p:cNvGrpSpPr/>
            <p:nvPr/>
          </p:nvGrpSpPr>
          <p:grpSpPr>
            <a:xfrm>
              <a:off x="941954" y="4439938"/>
              <a:ext cx="4458044" cy="562854"/>
              <a:chOff x="641350" y="4256281"/>
              <a:chExt cx="3257893" cy="562854"/>
            </a:xfrm>
          </p:grpSpPr>
          <p:cxnSp>
            <p:nvCxnSpPr>
              <p:cNvPr id="12" name="Straight Connector 11"/>
              <p:cNvCxnSpPr/>
              <p:nvPr/>
            </p:nvCxnSpPr>
            <p:spPr>
              <a:xfrm flipH="1">
                <a:off x="3006811" y="4256281"/>
                <a:ext cx="892432" cy="562854"/>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641350" y="4819135"/>
                <a:ext cx="2365461" cy="0"/>
              </a:xfrm>
              <a:prstGeom prst="line">
                <a:avLst/>
              </a:prstGeom>
              <a:ln>
                <a:solidFill>
                  <a:srgbClr val="9C54ED"/>
                </a:solidFill>
                <a:prstDash val="dash"/>
              </a:ln>
            </p:spPr>
            <p:style>
              <a:lnRef idx="2">
                <a:schemeClr val="accent1"/>
              </a:lnRef>
              <a:fillRef idx="0">
                <a:schemeClr val="accent1"/>
              </a:fillRef>
              <a:effectRef idx="1">
                <a:schemeClr val="accent1"/>
              </a:effectRef>
              <a:fontRef idx="minor">
                <a:schemeClr val="tx1"/>
              </a:fontRef>
            </p:style>
          </p:cxnSp>
        </p:grpSp>
        <p:sp>
          <p:nvSpPr>
            <p:cNvPr id="39" name="Rectangle 38">
              <a:extLst>
                <a:ext uri="{FF2B5EF4-FFF2-40B4-BE49-F238E27FC236}">
                  <a16:creationId xmlns:a16="http://schemas.microsoft.com/office/drawing/2014/main" id="{0C05DB45-F7AF-FDAC-9D93-5CC153DE97B1}"/>
                </a:ext>
              </a:extLst>
            </p:cNvPr>
            <p:cNvSpPr/>
            <p:nvPr/>
          </p:nvSpPr>
          <p:spPr>
            <a:xfrm>
              <a:off x="4928461" y="6021092"/>
              <a:ext cx="1999281" cy="61009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79963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19CC21B-34F1-82CC-F588-DEF733A1AB45}"/>
              </a:ext>
            </a:extLst>
          </p:cNvPr>
          <p:cNvGraphicFramePr>
            <a:graphicFrameLocks noGrp="1"/>
          </p:cNvGraphicFramePr>
          <p:nvPr>
            <p:extLst>
              <p:ext uri="{D42A27DB-BD31-4B8C-83A1-F6EECF244321}">
                <p14:modId xmlns:p14="http://schemas.microsoft.com/office/powerpoint/2010/main" val="2643351825"/>
              </p:ext>
            </p:extLst>
          </p:nvPr>
        </p:nvGraphicFramePr>
        <p:xfrm>
          <a:off x="548640" y="1778782"/>
          <a:ext cx="11137392" cy="4464139"/>
        </p:xfrm>
        <a:graphic>
          <a:graphicData uri="http://schemas.openxmlformats.org/drawingml/2006/table">
            <a:tbl>
              <a:tblPr firstRow="1" bandRow="1">
                <a:tableStyleId>{5C22544A-7EE6-4342-B048-85BDC9FD1C3A}</a:tableStyleId>
              </a:tblPr>
              <a:tblGrid>
                <a:gridCol w="1856232">
                  <a:extLst>
                    <a:ext uri="{9D8B030D-6E8A-4147-A177-3AD203B41FA5}">
                      <a16:colId xmlns:a16="http://schemas.microsoft.com/office/drawing/2014/main" val="2859273790"/>
                    </a:ext>
                  </a:extLst>
                </a:gridCol>
                <a:gridCol w="1856232">
                  <a:extLst>
                    <a:ext uri="{9D8B030D-6E8A-4147-A177-3AD203B41FA5}">
                      <a16:colId xmlns:a16="http://schemas.microsoft.com/office/drawing/2014/main" val="1075214572"/>
                    </a:ext>
                  </a:extLst>
                </a:gridCol>
                <a:gridCol w="1856232">
                  <a:extLst>
                    <a:ext uri="{9D8B030D-6E8A-4147-A177-3AD203B41FA5}">
                      <a16:colId xmlns:a16="http://schemas.microsoft.com/office/drawing/2014/main" val="1823150668"/>
                    </a:ext>
                  </a:extLst>
                </a:gridCol>
                <a:gridCol w="1856232">
                  <a:extLst>
                    <a:ext uri="{9D8B030D-6E8A-4147-A177-3AD203B41FA5}">
                      <a16:colId xmlns:a16="http://schemas.microsoft.com/office/drawing/2014/main" val="425732299"/>
                    </a:ext>
                  </a:extLst>
                </a:gridCol>
                <a:gridCol w="1856232">
                  <a:extLst>
                    <a:ext uri="{9D8B030D-6E8A-4147-A177-3AD203B41FA5}">
                      <a16:colId xmlns:a16="http://schemas.microsoft.com/office/drawing/2014/main" val="1794606241"/>
                    </a:ext>
                  </a:extLst>
                </a:gridCol>
                <a:gridCol w="1856232">
                  <a:extLst>
                    <a:ext uri="{9D8B030D-6E8A-4147-A177-3AD203B41FA5}">
                      <a16:colId xmlns:a16="http://schemas.microsoft.com/office/drawing/2014/main" val="1330846315"/>
                    </a:ext>
                  </a:extLst>
                </a:gridCol>
              </a:tblGrid>
              <a:tr h="440779">
                <a:tc>
                  <a:txBody>
                    <a:bodyPr/>
                    <a:lstStyle/>
                    <a:p>
                      <a:r>
                        <a:rPr lang="en-US" sz="1100" dirty="0">
                          <a:latin typeface="Arial" panose="020B0604020202020204" pitchFamily="34" charset="0"/>
                          <a:cs typeface="Arial" panose="020B0604020202020204" pitchFamily="34" charset="0"/>
                        </a:rPr>
                        <a:t>Customer view</a:t>
                      </a:r>
                    </a:p>
                  </a:txBody>
                  <a:tcPr marL="137160" marR="137160" anchor="ctr">
                    <a:solidFill>
                      <a:srgbClr val="541299"/>
                    </a:solidFill>
                  </a:tcPr>
                </a:tc>
                <a:tc>
                  <a:txBody>
                    <a:bodyPr/>
                    <a:lstStyle/>
                    <a:p>
                      <a:r>
                        <a:rPr lang="en-US" sz="1100" dirty="0">
                          <a:latin typeface="Arial" panose="020B0604020202020204" pitchFamily="34" charset="0"/>
                          <a:cs typeface="Arial" panose="020B0604020202020204" pitchFamily="34" charset="0"/>
                        </a:rPr>
                        <a:t>Key features</a:t>
                      </a:r>
                    </a:p>
                  </a:txBody>
                  <a:tcPr marL="137160" marR="137160" anchor="ctr">
                    <a:solidFill>
                      <a:srgbClr val="541299"/>
                    </a:solidFill>
                  </a:tcPr>
                </a:tc>
                <a:tc>
                  <a:txBody>
                    <a:bodyPr/>
                    <a:lstStyle/>
                    <a:p>
                      <a:r>
                        <a:rPr lang="en-US" sz="1100" dirty="0">
                          <a:latin typeface="Arial" panose="020B0604020202020204" pitchFamily="34" charset="0"/>
                          <a:cs typeface="Arial" panose="020B0604020202020204" pitchFamily="34" charset="0"/>
                        </a:rPr>
                        <a:t>Your company</a:t>
                      </a:r>
                    </a:p>
                  </a:txBody>
                  <a:tcPr marL="137160" marR="137160" anchor="ctr">
                    <a:solidFill>
                      <a:srgbClr val="541299"/>
                    </a:solidFill>
                  </a:tcPr>
                </a:tc>
                <a:tc>
                  <a:txBody>
                    <a:bodyPr/>
                    <a:lstStyle/>
                    <a:p>
                      <a:r>
                        <a:rPr lang="en-US" sz="1100" dirty="0">
                          <a:latin typeface="Arial" panose="020B0604020202020204" pitchFamily="34" charset="0"/>
                          <a:cs typeface="Arial" panose="020B0604020202020204" pitchFamily="34" charset="0"/>
                        </a:rPr>
                        <a:t>Competitor 1</a:t>
                      </a:r>
                    </a:p>
                  </a:txBody>
                  <a:tcPr marL="137160" marR="137160" anchor="ctr">
                    <a:solidFill>
                      <a:srgbClr val="541299"/>
                    </a:solidFill>
                  </a:tcPr>
                </a:tc>
                <a:tc>
                  <a:txBody>
                    <a:bodyPr/>
                    <a:lstStyle/>
                    <a:p>
                      <a:r>
                        <a:rPr lang="en-US" sz="1100" dirty="0">
                          <a:latin typeface="Arial" panose="020B0604020202020204" pitchFamily="34" charset="0"/>
                          <a:cs typeface="Arial" panose="020B0604020202020204" pitchFamily="34" charset="0"/>
                        </a:rPr>
                        <a:t>Competitor 2</a:t>
                      </a:r>
                    </a:p>
                  </a:txBody>
                  <a:tcPr marL="137160" marR="137160" anchor="ctr">
                    <a:solidFill>
                      <a:srgbClr val="541299"/>
                    </a:solidFill>
                  </a:tcPr>
                </a:tc>
                <a:tc>
                  <a:txBody>
                    <a:bodyPr/>
                    <a:lstStyle/>
                    <a:p>
                      <a:r>
                        <a:rPr lang="en-US" sz="1100" dirty="0">
                          <a:latin typeface="Arial" panose="020B0604020202020204" pitchFamily="34" charset="0"/>
                          <a:cs typeface="Arial" panose="020B0604020202020204" pitchFamily="34" charset="0"/>
                        </a:rPr>
                        <a:t>Competitor 3</a:t>
                      </a:r>
                    </a:p>
                  </a:txBody>
                  <a:tcPr marL="137160" marR="137160" anchor="ctr">
                    <a:solidFill>
                      <a:srgbClr val="541299"/>
                    </a:solidFill>
                  </a:tcPr>
                </a:tc>
                <a:extLst>
                  <a:ext uri="{0D108BD9-81ED-4DB2-BD59-A6C34878D82A}">
                    <a16:rowId xmlns:a16="http://schemas.microsoft.com/office/drawing/2014/main" val="2554515957"/>
                  </a:ext>
                </a:extLst>
              </a:tr>
              <a:tr h="1005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rgbClr val="000000"/>
                          </a:solidFill>
                          <a:latin typeface="Arial" panose="020B0604020202020204" pitchFamily="34" charset="0"/>
                          <a:cs typeface="Arial" panose="020B0604020202020204" pitchFamily="34" charset="0"/>
                        </a:rPr>
                        <a:t>Common customer conception (e.g. </a:t>
                      </a:r>
                      <a:r>
                        <a:rPr lang="en-US" sz="1050" b="0" i="1" baseline="0" dirty="0">
                          <a:solidFill>
                            <a:srgbClr val="000000"/>
                          </a:solidFill>
                          <a:latin typeface="Arial" panose="020B0604020202020204" pitchFamily="34" charset="0"/>
                          <a:cs typeface="Arial" panose="020B0604020202020204" pitchFamily="34" charset="0"/>
                        </a:rPr>
                        <a:t>xyz procedure isn’t safe, there are widespread supply chain shortages, etc.)</a:t>
                      </a:r>
                      <a:endParaRPr lang="en-US" sz="1050" b="0" dirty="0">
                        <a:solidFill>
                          <a:srgbClr val="000000"/>
                        </a:solidFill>
                        <a:latin typeface="Arial" panose="020B0604020202020204" pitchFamily="34" charset="0"/>
                        <a:cs typeface="Arial" panose="020B0604020202020204" pitchFamily="34" charset="0"/>
                      </a:endParaRPr>
                    </a:p>
                  </a:txBody>
                  <a:tcPr marL="137160" marR="13716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100" cap="none" spc="0" dirty="0">
                          <a:solidFill>
                            <a:srgbClr val="000000"/>
                          </a:solidFill>
                          <a:latin typeface="Arial" panose="020B0604020202020204" pitchFamily="34" charset="0"/>
                          <a:ea typeface="Arial" charset="0"/>
                          <a:cs typeface="Arial" panose="020B0604020202020204" pitchFamily="34" charset="0"/>
                        </a:rPr>
                        <a:t>Key features to address customer views</a:t>
                      </a:r>
                    </a:p>
                    <a:p>
                      <a:endParaRPr lang="en-US" sz="1050" dirty="0"/>
                    </a:p>
                  </a:txBody>
                  <a:tcPr marL="137160" marR="13716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00"/>
                          </a:solidFill>
                          <a:latin typeface="Arial" panose="020B0604020202020204" pitchFamily="34" charset="0"/>
                          <a:cs typeface="Arial" panose="020B0604020202020204" pitchFamily="34" charset="0"/>
                        </a:rPr>
                        <a:t>Specific claim, feature, messaging, process, etc. for which your company has an advantage</a:t>
                      </a:r>
                    </a:p>
                  </a:txBody>
                  <a:tcPr marL="137160" marR="13716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00"/>
                          </a:solidFill>
                          <a:latin typeface="Arial" panose="020B0604020202020204" pitchFamily="34" charset="0"/>
                          <a:cs typeface="Arial" panose="020B0604020202020204" pitchFamily="34" charset="0"/>
                        </a:rPr>
                        <a:t>Competitor claim, feature, messaging, process, etc. for which your competitor is using to address customer views</a:t>
                      </a:r>
                    </a:p>
                  </a:txBody>
                  <a:tcPr marL="137160" marR="137160"/>
                </a:tc>
                <a:tc>
                  <a:txBody>
                    <a:bodyPr/>
                    <a:lstStyle/>
                    <a:p>
                      <a:endParaRPr lang="en-US" dirty="0"/>
                    </a:p>
                  </a:txBody>
                  <a:tcPr marL="137160" marR="137160"/>
                </a:tc>
                <a:tc>
                  <a:txBody>
                    <a:bodyPr/>
                    <a:lstStyle/>
                    <a:p>
                      <a:endParaRPr lang="en-US" dirty="0"/>
                    </a:p>
                  </a:txBody>
                  <a:tcPr marL="137160" marR="137160"/>
                </a:tc>
                <a:extLst>
                  <a:ext uri="{0D108BD9-81ED-4DB2-BD59-A6C34878D82A}">
                    <a16:rowId xmlns:a16="http://schemas.microsoft.com/office/drawing/2014/main" val="1072136090"/>
                  </a:ext>
                </a:extLst>
              </a:tr>
              <a:tr h="1005840">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extLst>
                  <a:ext uri="{0D108BD9-81ED-4DB2-BD59-A6C34878D82A}">
                    <a16:rowId xmlns:a16="http://schemas.microsoft.com/office/drawing/2014/main" val="3941030192"/>
                  </a:ext>
                </a:extLst>
              </a:tr>
              <a:tr h="1005840">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extLst>
                  <a:ext uri="{0D108BD9-81ED-4DB2-BD59-A6C34878D82A}">
                    <a16:rowId xmlns:a16="http://schemas.microsoft.com/office/drawing/2014/main" val="2340737701"/>
                  </a:ext>
                </a:extLst>
              </a:tr>
              <a:tr h="1005840">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tc>
                  <a:txBody>
                    <a:bodyPr/>
                    <a:lstStyle/>
                    <a:p>
                      <a:endParaRPr lang="en-US" dirty="0"/>
                    </a:p>
                  </a:txBody>
                  <a:tcPr marL="137160" marR="137160"/>
                </a:tc>
                <a:extLst>
                  <a:ext uri="{0D108BD9-81ED-4DB2-BD59-A6C34878D82A}">
                    <a16:rowId xmlns:a16="http://schemas.microsoft.com/office/drawing/2014/main" val="4025643685"/>
                  </a:ext>
                </a:extLst>
              </a:tr>
            </a:tbl>
          </a:graphicData>
        </a:graphic>
      </p:graphicFrame>
      <p:pic>
        <p:nvPicPr>
          <p:cNvPr id="6" name="Picture 5" descr="A close up of a sign&#10;&#10;Description automatically generated">
            <a:extLst>
              <a:ext uri="{FF2B5EF4-FFF2-40B4-BE49-F238E27FC236}">
                <a16:creationId xmlns:a16="http://schemas.microsoft.com/office/drawing/2014/main" id="{BDA67E68-6988-EE45-256F-51233BD6D6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7" name="Straight Connector 6">
            <a:extLst>
              <a:ext uri="{FF2B5EF4-FFF2-40B4-BE49-F238E27FC236}">
                <a16:creationId xmlns:a16="http://schemas.microsoft.com/office/drawing/2014/main" id="{847E9850-8841-B99B-34D7-A5010AB22DC6}"/>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12" name="Title 1">
            <a:extLst>
              <a:ext uri="{FF2B5EF4-FFF2-40B4-BE49-F238E27FC236}">
                <a16:creationId xmlns:a16="http://schemas.microsoft.com/office/drawing/2014/main" id="{C3870859-BAE7-47F1-E024-F7105EFE1F58}"/>
              </a:ext>
            </a:extLst>
          </p:cNvPr>
          <p:cNvSpPr txBox="1">
            <a:spLocks/>
          </p:cNvSpPr>
          <p:nvPr/>
        </p:nvSpPr>
        <p:spPr>
          <a:xfrm>
            <a:off x="457201" y="332913"/>
            <a:ext cx="8449102"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Competitive performance analysis</a:t>
            </a:r>
            <a:endParaRPr lang="en-US" sz="3000" dirty="0">
              <a:solidFill>
                <a:srgbClr val="541299"/>
              </a:solidFill>
            </a:endParaRPr>
          </a:p>
        </p:txBody>
      </p:sp>
    </p:spTree>
    <p:extLst>
      <p:ext uri="{BB962C8B-B14F-4D97-AF65-F5344CB8AC3E}">
        <p14:creationId xmlns:p14="http://schemas.microsoft.com/office/powerpoint/2010/main" val="2184422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 up of a sign&#10;&#10;Description automatically generated">
            <a:extLst>
              <a:ext uri="{FF2B5EF4-FFF2-40B4-BE49-F238E27FC236}">
                <a16:creationId xmlns:a16="http://schemas.microsoft.com/office/drawing/2014/main" id="{5622B06A-C02E-34D8-9F15-CB81EF8201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4" name="Straight Connector 3">
            <a:extLst>
              <a:ext uri="{FF2B5EF4-FFF2-40B4-BE49-F238E27FC236}">
                <a16:creationId xmlns:a16="http://schemas.microsoft.com/office/drawing/2014/main" id="{EC7EFEDB-9640-53A1-B9C0-EE0BEA1F10D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5" name="Title 1">
            <a:extLst>
              <a:ext uri="{FF2B5EF4-FFF2-40B4-BE49-F238E27FC236}">
                <a16:creationId xmlns:a16="http://schemas.microsoft.com/office/drawing/2014/main" id="{ED6AFB12-175D-90D1-7C99-DD1E5C3F43FC}"/>
              </a:ext>
            </a:extLst>
          </p:cNvPr>
          <p:cNvSpPr txBox="1">
            <a:spLocks/>
          </p:cNvSpPr>
          <p:nvPr/>
        </p:nvSpPr>
        <p:spPr>
          <a:xfrm>
            <a:off x="457200" y="332913"/>
            <a:ext cx="9784079" cy="7794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Aligning products / Target personas / Key messages</a:t>
            </a:r>
            <a:endParaRPr lang="en-US" sz="3000" dirty="0">
              <a:solidFill>
                <a:srgbClr val="541299"/>
              </a:solidFill>
            </a:endParaRPr>
          </a:p>
        </p:txBody>
      </p:sp>
      <p:sp>
        <p:nvSpPr>
          <p:cNvPr id="6" name="TextBox 5">
            <a:extLst>
              <a:ext uri="{FF2B5EF4-FFF2-40B4-BE49-F238E27FC236}">
                <a16:creationId xmlns:a16="http://schemas.microsoft.com/office/drawing/2014/main" id="{960D1926-C907-E8BB-D80B-35CD36AFB4BB}"/>
              </a:ext>
            </a:extLst>
          </p:cNvPr>
          <p:cNvSpPr txBox="1"/>
          <p:nvPr/>
        </p:nvSpPr>
        <p:spPr>
          <a:xfrm>
            <a:off x="511610" y="1363843"/>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[PRODUCT / PRODUCT LINE]</a:t>
            </a:r>
          </a:p>
        </p:txBody>
      </p:sp>
      <p:graphicFrame>
        <p:nvGraphicFramePr>
          <p:cNvPr id="7" name="Table 6">
            <a:extLst>
              <a:ext uri="{FF2B5EF4-FFF2-40B4-BE49-F238E27FC236}">
                <a16:creationId xmlns:a16="http://schemas.microsoft.com/office/drawing/2014/main" id="{E6C5CD22-4296-7E5E-6F86-AD0D5CAD6C89}"/>
              </a:ext>
            </a:extLst>
          </p:cNvPr>
          <p:cNvGraphicFramePr>
            <a:graphicFrameLocks noGrp="1"/>
          </p:cNvGraphicFramePr>
          <p:nvPr>
            <p:extLst>
              <p:ext uri="{D42A27DB-BD31-4B8C-83A1-F6EECF244321}">
                <p14:modId xmlns:p14="http://schemas.microsoft.com/office/powerpoint/2010/main" val="2422551797"/>
              </p:ext>
            </p:extLst>
          </p:nvPr>
        </p:nvGraphicFramePr>
        <p:xfrm>
          <a:off x="548640" y="1778782"/>
          <a:ext cx="11132595" cy="4608576"/>
        </p:xfrm>
        <a:graphic>
          <a:graphicData uri="http://schemas.openxmlformats.org/drawingml/2006/table">
            <a:tbl>
              <a:tblPr firstRow="1" bandRow="1">
                <a:tableStyleId>{5C22544A-7EE6-4342-B048-85BDC9FD1C3A}</a:tableStyleId>
              </a:tblPr>
              <a:tblGrid>
                <a:gridCol w="2299491">
                  <a:extLst>
                    <a:ext uri="{9D8B030D-6E8A-4147-A177-3AD203B41FA5}">
                      <a16:colId xmlns:a16="http://schemas.microsoft.com/office/drawing/2014/main" val="2859273790"/>
                    </a:ext>
                  </a:extLst>
                </a:gridCol>
                <a:gridCol w="2944368">
                  <a:extLst>
                    <a:ext uri="{9D8B030D-6E8A-4147-A177-3AD203B41FA5}">
                      <a16:colId xmlns:a16="http://schemas.microsoft.com/office/drawing/2014/main" val="1075214572"/>
                    </a:ext>
                  </a:extLst>
                </a:gridCol>
                <a:gridCol w="2944368">
                  <a:extLst>
                    <a:ext uri="{9D8B030D-6E8A-4147-A177-3AD203B41FA5}">
                      <a16:colId xmlns:a16="http://schemas.microsoft.com/office/drawing/2014/main" val="1823150668"/>
                    </a:ext>
                  </a:extLst>
                </a:gridCol>
                <a:gridCol w="2944368">
                  <a:extLst>
                    <a:ext uri="{9D8B030D-6E8A-4147-A177-3AD203B41FA5}">
                      <a16:colId xmlns:a16="http://schemas.microsoft.com/office/drawing/2014/main" val="425732299"/>
                    </a:ext>
                  </a:extLst>
                </a:gridCol>
              </a:tblGrid>
              <a:tr h="438912">
                <a:tc>
                  <a:txBody>
                    <a:bodyPr/>
                    <a:lstStyle/>
                    <a:p>
                      <a:endParaRPr lang="en-US" sz="1200" dirty="0">
                        <a:latin typeface="Arial" panose="020B0604020202020204" pitchFamily="34" charset="0"/>
                        <a:cs typeface="Arial" panose="020B0604020202020204" pitchFamily="34" charset="0"/>
                      </a:endParaRPr>
                    </a:p>
                  </a:txBody>
                  <a:tcPr marL="109728" anchor="ctr">
                    <a:solidFill>
                      <a:srgbClr val="541299"/>
                    </a:solidFill>
                  </a:tcPr>
                </a:tc>
                <a:tc>
                  <a:txBody>
                    <a:bodyPr/>
                    <a:lstStyle/>
                    <a:p>
                      <a:pPr marL="0" marR="0" indent="0" algn="ctr" rtl="0" eaLnBrk="1" fontAlgn="auto" latinLnBrk="0" hangingPunct="1">
                        <a:lnSpc>
                          <a:spcPct val="100000"/>
                        </a:lnSpc>
                        <a:spcBef>
                          <a:spcPts val="0"/>
                        </a:spcBef>
                        <a:spcAft>
                          <a:spcPts val="0"/>
                        </a:spcAft>
                        <a:buClrTx/>
                        <a:buSzTx/>
                        <a:buFont typeface="Arial"/>
                        <a:buNone/>
                      </a:pPr>
                      <a:r>
                        <a:rPr lang="en-US" sz="1100" b="1" kern="1000" cap="all" spc="150" dirty="0">
                          <a:solidFill>
                            <a:schemeClr val="bg1"/>
                          </a:solidFill>
                          <a:latin typeface="Arial"/>
                          <a:ea typeface="Arial" charset="0"/>
                          <a:cs typeface="Arial"/>
                        </a:rPr>
                        <a:t>Decision Maker Persona</a:t>
                      </a:r>
                    </a:p>
                  </a:txBody>
                  <a:tcPr anchor="ctr" anchorCtr="1">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panose="020B0604020202020204" pitchFamily="34" charset="0"/>
                          <a:ea typeface="Arial" charset="0"/>
                          <a:cs typeface="Arial" panose="020B0604020202020204" pitchFamily="34" charset="0"/>
                        </a:rPr>
                        <a:t>User Persona</a:t>
                      </a:r>
                    </a:p>
                  </a:txBody>
                  <a:tcPr anchor="ctr" anchorCtr="1">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kern="1000" cap="all" spc="150" dirty="0">
                          <a:solidFill>
                            <a:schemeClr val="bg1"/>
                          </a:solidFill>
                          <a:latin typeface="Arial" panose="020B0604020202020204" pitchFamily="34" charset="0"/>
                          <a:ea typeface="Arial" charset="0"/>
                          <a:cs typeface="Arial" panose="020B0604020202020204" pitchFamily="34" charset="0"/>
                        </a:rPr>
                        <a:t>Influencer Persona</a:t>
                      </a:r>
                    </a:p>
                  </a:txBody>
                  <a:tcPr anchor="ctr" anchorCtr="1">
                    <a:solidFill>
                      <a:srgbClr val="541299"/>
                    </a:solidFill>
                  </a:tcPr>
                </a:tc>
                <a:extLst>
                  <a:ext uri="{0D108BD9-81ED-4DB2-BD59-A6C34878D82A}">
                    <a16:rowId xmlns:a16="http://schemas.microsoft.com/office/drawing/2014/main" val="2554515957"/>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Customer</a:t>
                      </a:r>
                      <a:r>
                        <a:rPr lang="en-US" sz="1050" b="0" baseline="0" dirty="0">
                          <a:solidFill>
                            <a:schemeClr val="tx1"/>
                          </a:solidFill>
                          <a:latin typeface="Arial" panose="020B0604020202020204" pitchFamily="34" charset="0"/>
                          <a:cs typeface="Arial" panose="020B0604020202020204" pitchFamily="34" charset="0"/>
                        </a:rPr>
                        <a:t> problem / challenges</a:t>
                      </a:r>
                      <a:endParaRPr lang="en-US" sz="1050" b="0" dirty="0">
                        <a:solidFill>
                          <a:schemeClr val="tx1"/>
                        </a:solidFill>
                        <a:latin typeface="Arial" panose="020B0604020202020204" pitchFamily="34" charset="0"/>
                        <a:cs typeface="Arial" panose="020B0604020202020204" pitchFamily="34" charset="0"/>
                      </a:endParaRPr>
                    </a:p>
                  </a:txBody>
                  <a:tcPr marL="91443" marR="91443" marT="45726" marB="45726" anchor="ctr"/>
                </a:tc>
                <a:tc>
                  <a:txBody>
                    <a:bodyPr/>
                    <a:lstStyle/>
                    <a:p>
                      <a:endParaRPr 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rgbClr val="000000"/>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rgbClr val="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72136090"/>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Outcomes</a:t>
                      </a:r>
                      <a:r>
                        <a:rPr lang="en-US" sz="1050" b="0" baseline="0" dirty="0">
                          <a:solidFill>
                            <a:schemeClr val="tx1"/>
                          </a:solidFill>
                          <a:latin typeface="Arial" panose="020B0604020202020204" pitchFamily="34" charset="0"/>
                          <a:cs typeface="Arial" panose="020B0604020202020204" pitchFamily="34" charset="0"/>
                        </a:rPr>
                        <a:t> sought</a:t>
                      </a:r>
                      <a:endParaRPr lang="en-US" sz="1050" b="0" dirty="0">
                        <a:solidFill>
                          <a:schemeClr val="tx1"/>
                        </a:solidFill>
                        <a:latin typeface="Arial" panose="020B0604020202020204" pitchFamily="34" charset="0"/>
                        <a:cs typeface="Arial" panose="020B0604020202020204" pitchFamily="34" charset="0"/>
                      </a:endParaRP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41030192"/>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Portfolio / product</a:t>
                      </a:r>
                      <a:r>
                        <a:rPr lang="en-US" sz="1050" b="0" baseline="0" dirty="0">
                          <a:solidFill>
                            <a:schemeClr val="tx1"/>
                          </a:solidFill>
                          <a:latin typeface="Arial" panose="020B0604020202020204" pitchFamily="34" charset="0"/>
                          <a:cs typeface="Arial" panose="020B0604020202020204" pitchFamily="34" charset="0"/>
                        </a:rPr>
                        <a:t> to be positioned</a:t>
                      </a:r>
                      <a:endParaRPr lang="en-US" sz="1050" b="0" dirty="0">
                        <a:solidFill>
                          <a:schemeClr val="tx1"/>
                        </a:solidFill>
                        <a:latin typeface="Arial" panose="020B0604020202020204" pitchFamily="34" charset="0"/>
                        <a:cs typeface="Arial" panose="020B0604020202020204" pitchFamily="34" charset="0"/>
                      </a:endParaRP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40737701"/>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Product benefit </a:t>
                      </a: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025643685"/>
                  </a:ext>
                </a:extLst>
              </a:tr>
              <a:tr h="521208">
                <a:tc>
                  <a:txBody>
                    <a:bodyPr/>
                    <a:lstStyle/>
                    <a:p>
                      <a:r>
                        <a:rPr lang="en-US" sz="1050" b="0" baseline="0" dirty="0">
                          <a:solidFill>
                            <a:schemeClr val="tx1"/>
                          </a:solidFill>
                          <a:latin typeface="Arial" panose="020B0604020202020204" pitchFamily="34" charset="0"/>
                          <a:cs typeface="Arial" panose="020B0604020202020204" pitchFamily="34" charset="0"/>
                        </a:rPr>
                        <a:t>Claims to prove differentiation</a:t>
                      </a:r>
                      <a:endParaRPr lang="en-US" sz="1050" b="0" dirty="0">
                        <a:solidFill>
                          <a:schemeClr val="tx1"/>
                        </a:solidFill>
                        <a:latin typeface="Arial" panose="020B0604020202020204" pitchFamily="34" charset="0"/>
                        <a:cs typeface="Arial" panose="020B0604020202020204" pitchFamily="34" charset="0"/>
                      </a:endParaRP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743937063"/>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Key messages</a:t>
                      </a: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860096970"/>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Best way to convey</a:t>
                      </a: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84969900"/>
                  </a:ext>
                </a:extLst>
              </a:tr>
              <a:tr h="521208">
                <a:tc>
                  <a:txBody>
                    <a:bodyPr/>
                    <a:lstStyle/>
                    <a:p>
                      <a:r>
                        <a:rPr lang="en-US" sz="1050" b="0" dirty="0">
                          <a:solidFill>
                            <a:schemeClr val="tx1"/>
                          </a:solidFill>
                          <a:latin typeface="Arial" panose="020B0604020202020204" pitchFamily="34" charset="0"/>
                          <a:cs typeface="Arial" panose="020B0604020202020204" pitchFamily="34" charset="0"/>
                        </a:rPr>
                        <a:t>Proposed</a:t>
                      </a:r>
                      <a:r>
                        <a:rPr lang="en-US" sz="1050" b="0" baseline="0" dirty="0">
                          <a:solidFill>
                            <a:schemeClr val="tx1"/>
                          </a:solidFill>
                          <a:latin typeface="Arial" panose="020B0604020202020204" pitchFamily="34" charset="0"/>
                          <a:cs typeface="Arial" panose="020B0604020202020204" pitchFamily="34" charset="0"/>
                        </a:rPr>
                        <a:t> month to be included </a:t>
                      </a:r>
                    </a:p>
                    <a:p>
                      <a:r>
                        <a:rPr lang="en-US" sz="1050" b="0" baseline="0" dirty="0">
                          <a:solidFill>
                            <a:schemeClr val="tx1"/>
                          </a:solidFill>
                          <a:latin typeface="Arial" panose="020B0604020202020204" pitchFamily="34" charset="0"/>
                          <a:cs typeface="Arial" panose="020B0604020202020204" pitchFamily="34" charset="0"/>
                        </a:rPr>
                        <a:t>in campaign marketing</a:t>
                      </a:r>
                      <a:endParaRPr lang="en-US" sz="1050" b="0" dirty="0">
                        <a:solidFill>
                          <a:schemeClr val="tx1"/>
                        </a:solidFill>
                        <a:latin typeface="Arial" panose="020B0604020202020204" pitchFamily="34" charset="0"/>
                        <a:cs typeface="Arial" panose="020B0604020202020204" pitchFamily="34" charset="0"/>
                      </a:endParaRPr>
                    </a:p>
                  </a:txBody>
                  <a:tcPr marL="91443" marR="91443" marT="45726" marB="45726" anchor="ct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78297907"/>
                  </a:ext>
                </a:extLst>
              </a:tr>
            </a:tbl>
          </a:graphicData>
        </a:graphic>
      </p:graphicFrame>
    </p:spTree>
    <p:extLst>
      <p:ext uri="{BB962C8B-B14F-4D97-AF65-F5344CB8AC3E}">
        <p14:creationId xmlns:p14="http://schemas.microsoft.com/office/powerpoint/2010/main" val="2391260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07719723"/>
              </p:ext>
            </p:extLst>
          </p:nvPr>
        </p:nvGraphicFramePr>
        <p:xfrm>
          <a:off x="548640" y="1727200"/>
          <a:ext cx="9486512" cy="954007"/>
        </p:xfrm>
        <a:graphic>
          <a:graphicData uri="http://schemas.openxmlformats.org/drawingml/2006/table">
            <a:tbl>
              <a:tblPr firstRow="1" bandRow="1">
                <a:tableStyleId>{5C22544A-7EE6-4342-B048-85BDC9FD1C3A}</a:tableStyleId>
              </a:tblPr>
              <a:tblGrid>
                <a:gridCol w="2371628">
                  <a:extLst>
                    <a:ext uri="{9D8B030D-6E8A-4147-A177-3AD203B41FA5}">
                      <a16:colId xmlns:a16="http://schemas.microsoft.com/office/drawing/2014/main" val="20000"/>
                    </a:ext>
                  </a:extLst>
                </a:gridCol>
                <a:gridCol w="2371628">
                  <a:extLst>
                    <a:ext uri="{9D8B030D-6E8A-4147-A177-3AD203B41FA5}">
                      <a16:colId xmlns:a16="http://schemas.microsoft.com/office/drawing/2014/main" val="20001"/>
                    </a:ext>
                  </a:extLst>
                </a:gridCol>
                <a:gridCol w="2371628">
                  <a:extLst>
                    <a:ext uri="{9D8B030D-6E8A-4147-A177-3AD203B41FA5}">
                      <a16:colId xmlns:a16="http://schemas.microsoft.com/office/drawing/2014/main" val="20002"/>
                    </a:ext>
                  </a:extLst>
                </a:gridCol>
                <a:gridCol w="2371628">
                  <a:extLst>
                    <a:ext uri="{9D8B030D-6E8A-4147-A177-3AD203B41FA5}">
                      <a16:colId xmlns:a16="http://schemas.microsoft.com/office/drawing/2014/main" val="20003"/>
                    </a:ext>
                  </a:extLst>
                </a:gridCol>
              </a:tblGrid>
              <a:tr h="954007">
                <a:tc>
                  <a:txBody>
                    <a:bodyPr/>
                    <a:lstStyle/>
                    <a:p>
                      <a:r>
                        <a:rPr lang="en-US" sz="1100" kern="1100" cap="all" spc="150" dirty="0">
                          <a:solidFill>
                            <a:schemeClr val="bg1"/>
                          </a:solidFill>
                          <a:latin typeface="Arial" panose="020B0604020202020204" pitchFamily="34" charset="0"/>
                          <a:cs typeface="Arial" panose="020B0604020202020204" pitchFamily="34" charset="0"/>
                        </a:rPr>
                        <a:t>Top 3</a:t>
                      </a:r>
                    </a:p>
                    <a:p>
                      <a:r>
                        <a:rPr lang="en-US" sz="1100" kern="1100" cap="all" spc="150" dirty="0">
                          <a:solidFill>
                            <a:schemeClr val="bg1"/>
                          </a:solidFill>
                          <a:latin typeface="Arial" panose="020B0604020202020204" pitchFamily="34" charset="0"/>
                          <a:cs typeface="Arial" panose="020B0604020202020204" pitchFamily="34" charset="0"/>
                        </a:rPr>
                        <a:t>proactive messages</a:t>
                      </a:r>
                    </a:p>
                  </a:txBody>
                  <a:tcPr marL="137160" marT="91440" marB="91440" anchor="ctr">
                    <a:solidFill>
                      <a:srgbClr val="541299"/>
                    </a:solidFill>
                  </a:tcPr>
                </a:tc>
                <a:tc>
                  <a:txBody>
                    <a:bodyPr/>
                    <a:lstStyle/>
                    <a:p>
                      <a:r>
                        <a:rPr lang="en-US" sz="1100" dirty="0">
                          <a:solidFill>
                            <a:schemeClr val="bg1"/>
                          </a:solidFill>
                          <a:latin typeface="Arial" panose="020B0604020202020204" pitchFamily="34" charset="0"/>
                          <a:cs typeface="Arial" panose="020B0604020202020204" pitchFamily="34" charset="0"/>
                        </a:rPr>
                        <a:t>Key message 1</a:t>
                      </a:r>
                    </a:p>
                  </a:txBody>
                  <a:tcPr marL="137160" marT="91440" marB="91440">
                    <a:solidFill>
                      <a:srgbClr val="541299"/>
                    </a:solidFill>
                  </a:tcPr>
                </a:tc>
                <a:tc>
                  <a:txBody>
                    <a:bodyPr/>
                    <a:lstStyle/>
                    <a:p>
                      <a:r>
                        <a:rPr lang="en-US" sz="1100" dirty="0">
                          <a:solidFill>
                            <a:schemeClr val="bg1"/>
                          </a:solidFill>
                          <a:latin typeface="Arial" panose="020B0604020202020204" pitchFamily="34" charset="0"/>
                          <a:cs typeface="Arial" panose="020B0604020202020204" pitchFamily="34" charset="0"/>
                        </a:rPr>
                        <a:t>Key message 2</a:t>
                      </a:r>
                    </a:p>
                  </a:txBody>
                  <a:tcPr marL="137160" marT="91440" marB="91440">
                    <a:solidFill>
                      <a:srgbClr val="541299"/>
                    </a:solidFill>
                  </a:tcPr>
                </a:tc>
                <a:tc>
                  <a:txBody>
                    <a:bodyPr/>
                    <a:lstStyle/>
                    <a:p>
                      <a:r>
                        <a:rPr lang="en-US" sz="1100" b="1" kern="1200" dirty="0">
                          <a:solidFill>
                            <a:schemeClr val="bg1"/>
                          </a:solidFill>
                          <a:effectLst/>
                          <a:latin typeface="Arial" panose="020B0604020202020204" pitchFamily="34" charset="0"/>
                          <a:ea typeface="+mn-ea"/>
                          <a:cs typeface="Arial" panose="020B0604020202020204" pitchFamily="34" charset="0"/>
                        </a:rPr>
                        <a:t>Key message 3</a:t>
                      </a:r>
                    </a:p>
                  </a:txBody>
                  <a:tcPr marL="137160" marT="91440" marB="91440">
                    <a:solidFill>
                      <a:srgbClr val="541299"/>
                    </a:solidFill>
                  </a:tcPr>
                </a:tc>
                <a:extLst>
                  <a:ext uri="{0D108BD9-81ED-4DB2-BD59-A6C34878D82A}">
                    <a16:rowId xmlns:a16="http://schemas.microsoft.com/office/drawing/2014/main" val="1000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05133678"/>
              </p:ext>
            </p:extLst>
          </p:nvPr>
        </p:nvGraphicFramePr>
        <p:xfrm>
          <a:off x="548640" y="3219686"/>
          <a:ext cx="9486513" cy="2926080"/>
        </p:xfrm>
        <a:graphic>
          <a:graphicData uri="http://schemas.openxmlformats.org/drawingml/2006/table">
            <a:tbl>
              <a:tblPr firstRow="1" bandRow="1">
                <a:tableStyleId>{5C22544A-7EE6-4342-B048-85BDC9FD1C3A}</a:tableStyleId>
              </a:tblPr>
              <a:tblGrid>
                <a:gridCol w="1319607">
                  <a:extLst>
                    <a:ext uri="{9D8B030D-6E8A-4147-A177-3AD203B41FA5}">
                      <a16:colId xmlns:a16="http://schemas.microsoft.com/office/drawing/2014/main" val="20000"/>
                    </a:ext>
                  </a:extLst>
                </a:gridCol>
                <a:gridCol w="1114336">
                  <a:extLst>
                    <a:ext uri="{9D8B030D-6E8A-4147-A177-3AD203B41FA5}">
                      <a16:colId xmlns:a16="http://schemas.microsoft.com/office/drawing/2014/main" val="20001"/>
                    </a:ext>
                  </a:extLst>
                </a:gridCol>
                <a:gridCol w="3372332">
                  <a:extLst>
                    <a:ext uri="{9D8B030D-6E8A-4147-A177-3AD203B41FA5}">
                      <a16:colId xmlns:a16="http://schemas.microsoft.com/office/drawing/2014/main" val="20002"/>
                    </a:ext>
                  </a:extLst>
                </a:gridCol>
                <a:gridCol w="3680238">
                  <a:extLst>
                    <a:ext uri="{9D8B030D-6E8A-4147-A177-3AD203B41FA5}">
                      <a16:colId xmlns:a16="http://schemas.microsoft.com/office/drawing/2014/main" val="20003"/>
                    </a:ext>
                  </a:extLst>
                </a:gridCol>
              </a:tblGrid>
              <a:tr h="457200">
                <a:tc>
                  <a:txBody>
                    <a:bodyPr/>
                    <a:lstStyle/>
                    <a:p>
                      <a:pPr algn="ctr"/>
                      <a:r>
                        <a:rPr lang="en-US" sz="1100" kern="1100" cap="all" spc="150" baseline="0" dirty="0">
                          <a:solidFill>
                            <a:schemeClr val="bg1"/>
                          </a:solidFill>
                          <a:latin typeface="Arial" panose="020B0604020202020204" pitchFamily="34" charset="0"/>
                          <a:cs typeface="Arial" panose="020B0604020202020204" pitchFamily="34" charset="0"/>
                        </a:rPr>
                        <a:t>Competitor </a:t>
                      </a:r>
                    </a:p>
                  </a:txBody>
                  <a:tcPr marL="91445" marR="91445" anchor="ctr">
                    <a:lnB w="38100" cap="flat" cmpd="sng" algn="ctr">
                      <a:solidFill>
                        <a:schemeClr val="bg1"/>
                      </a:solidFill>
                      <a:prstDash val="solid"/>
                      <a:round/>
                      <a:headEnd type="none" w="med" len="med"/>
                      <a:tailEnd type="none" w="med" len="med"/>
                    </a:lnB>
                    <a:solidFill>
                      <a:srgbClr val="541299"/>
                    </a:solidFill>
                  </a:tcPr>
                </a:tc>
                <a:tc>
                  <a:txBody>
                    <a:bodyPr/>
                    <a:lstStyle/>
                    <a:p>
                      <a:pPr algn="ctr"/>
                      <a:r>
                        <a:rPr lang="en-US" sz="1100" kern="1100" cap="all" spc="150" baseline="0" dirty="0">
                          <a:solidFill>
                            <a:schemeClr val="bg1"/>
                          </a:solidFill>
                          <a:latin typeface="Arial" panose="020B0604020202020204" pitchFamily="34" charset="0"/>
                          <a:cs typeface="Arial" panose="020B0604020202020204" pitchFamily="34" charset="0"/>
                        </a:rPr>
                        <a:t>Product</a:t>
                      </a:r>
                    </a:p>
                  </a:txBody>
                  <a:tcPr marL="91445" marR="91445" anchor="ctr">
                    <a:lnB w="38100" cap="flat" cmpd="sng" algn="ctr">
                      <a:solidFill>
                        <a:schemeClr val="bg1"/>
                      </a:solidFill>
                      <a:prstDash val="solid"/>
                      <a:round/>
                      <a:headEnd type="none" w="med" len="med"/>
                      <a:tailEnd type="none" w="med" len="med"/>
                    </a:lnB>
                    <a:solidFill>
                      <a:srgbClr val="541299"/>
                    </a:solidFill>
                  </a:tcPr>
                </a:tc>
                <a:tc>
                  <a:txBody>
                    <a:bodyPr/>
                    <a:lstStyle/>
                    <a:p>
                      <a:pPr algn="ctr"/>
                      <a:r>
                        <a:rPr lang="en-US" sz="1100" kern="1100" cap="all" spc="150" baseline="0" dirty="0">
                          <a:solidFill>
                            <a:schemeClr val="bg1"/>
                          </a:solidFill>
                          <a:latin typeface="Arial" panose="020B0604020202020204" pitchFamily="34" charset="0"/>
                          <a:cs typeface="Arial" panose="020B0604020202020204" pitchFamily="34" charset="0"/>
                        </a:rPr>
                        <a:t>Message</a:t>
                      </a:r>
                    </a:p>
                  </a:txBody>
                  <a:tcPr marL="91445" marR="91445" anchor="ctr">
                    <a:lnB w="38100" cap="flat" cmpd="sng" algn="ctr">
                      <a:solidFill>
                        <a:schemeClr val="bg1"/>
                      </a:solidFill>
                      <a:prstDash val="solid"/>
                      <a:round/>
                      <a:headEnd type="none" w="med" len="med"/>
                      <a:tailEnd type="none" w="med" len="med"/>
                    </a:lnB>
                    <a:solidFill>
                      <a:srgbClr val="541299"/>
                    </a:solidFill>
                  </a:tcPr>
                </a:tc>
                <a:tc>
                  <a:txBody>
                    <a:bodyPr/>
                    <a:lstStyle/>
                    <a:p>
                      <a:pPr algn="ctr"/>
                      <a:r>
                        <a:rPr lang="en-US" sz="1100" kern="1100" cap="all" spc="150" baseline="0" dirty="0">
                          <a:solidFill>
                            <a:schemeClr val="bg1"/>
                          </a:solidFill>
                          <a:latin typeface="Arial" panose="020B0604020202020204" pitchFamily="34" charset="0"/>
                          <a:cs typeface="Arial" panose="020B0604020202020204" pitchFamily="34" charset="0"/>
                        </a:rPr>
                        <a:t>[Your company] Response</a:t>
                      </a:r>
                    </a:p>
                  </a:txBody>
                  <a:tcPr marL="91445" marR="91445" anchor="ctr">
                    <a:lnB w="38100" cap="flat" cmpd="sng" algn="ctr">
                      <a:solidFill>
                        <a:schemeClr val="bg1"/>
                      </a:solidFill>
                      <a:prstDash val="solid"/>
                      <a:round/>
                      <a:headEnd type="none" w="med" len="med"/>
                      <a:tailEnd type="none" w="med" len="med"/>
                    </a:lnB>
                    <a:solidFill>
                      <a:srgbClr val="541299"/>
                    </a:solidFill>
                  </a:tcPr>
                </a:tc>
                <a:extLst>
                  <a:ext uri="{0D108BD9-81ED-4DB2-BD59-A6C34878D82A}">
                    <a16:rowId xmlns:a16="http://schemas.microsoft.com/office/drawing/2014/main" val="10000"/>
                  </a:ext>
                </a:extLst>
              </a:tr>
              <a:tr h="822960">
                <a:tc>
                  <a:txBody>
                    <a:bodyPr/>
                    <a:lstStyle/>
                    <a:p>
                      <a:pPr algn="ctr"/>
                      <a:r>
                        <a:rPr lang="en-US" sz="1050" dirty="0">
                          <a:solidFill>
                            <a:schemeClr val="tx1">
                              <a:lumMod val="75000"/>
                            </a:schemeClr>
                          </a:solidFill>
                          <a:latin typeface="Arial" panose="020B0604020202020204" pitchFamily="34" charset="0"/>
                          <a:cs typeface="Arial" panose="020B0604020202020204" pitchFamily="34" charset="0"/>
                        </a:rPr>
                        <a:t>Competitor 1</a:t>
                      </a:r>
                    </a:p>
                  </a:txBody>
                  <a:tcPr marL="91445" marR="91445" anchor="ctr">
                    <a:lnT w="38100" cap="flat" cmpd="sng" algn="ctr">
                      <a:solidFill>
                        <a:schemeClr val="bg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Product / Product Line A</a:t>
                      </a:r>
                      <a:endParaRPr lang="en-US" sz="1050" baseline="0" dirty="0">
                        <a:solidFill>
                          <a:schemeClr val="tx1">
                            <a:lumMod val="75000"/>
                          </a:schemeClr>
                        </a:solidFill>
                        <a:latin typeface="Arial" panose="020B0604020202020204" pitchFamily="34" charset="0"/>
                        <a:cs typeface="Arial" panose="020B0604020202020204" pitchFamily="34" charset="0"/>
                      </a:endParaRPr>
                    </a:p>
                    <a:p>
                      <a:pPr algn="ctr"/>
                      <a:endParaRPr lang="en-US" sz="1050" dirty="0">
                        <a:solidFill>
                          <a:schemeClr val="tx1">
                            <a:lumMod val="75000"/>
                          </a:schemeClr>
                        </a:solidFill>
                        <a:latin typeface="Arial" panose="020B0604020202020204" pitchFamily="34" charset="0"/>
                        <a:cs typeface="Arial" panose="020B0604020202020204" pitchFamily="34" charset="0"/>
                      </a:endParaRPr>
                    </a:p>
                  </a:txBody>
                  <a:tcPr marL="91445" marR="91445" anchor="ctr">
                    <a:lnT w="38100" cap="flat" cmpd="sng" algn="ctr">
                      <a:solidFill>
                        <a:schemeClr val="bg1"/>
                      </a:solidFill>
                      <a:prstDash val="solid"/>
                      <a:round/>
                      <a:headEnd type="none" w="med" len="med"/>
                      <a:tailEnd type="none" w="med" len="med"/>
                    </a:lnT>
                  </a:tcPr>
                </a:tc>
                <a:tc>
                  <a:txBody>
                    <a:bodyPr/>
                    <a:lstStyle>
                      <a:lvl1pPr marL="171450" indent="-171450">
                        <a:spcAft>
                          <a:spcPts val="1000"/>
                        </a:spcAft>
                        <a:buClr>
                          <a:srgbClr val="304800"/>
                        </a:buClr>
                        <a:buSzPct val="110000"/>
                        <a:buFont typeface="Arial" pitchFamily="34" charset="0"/>
                        <a:defRPr sz="2000">
                          <a:solidFill>
                            <a:schemeClr val="tx1"/>
                          </a:solidFill>
                          <a:latin typeface="Arial" pitchFamily="34" charset="0"/>
                        </a:defRPr>
                      </a:lvl1pPr>
                      <a:lvl2pPr marL="742950" indent="-285750">
                        <a:spcAft>
                          <a:spcPts val="1000"/>
                        </a:spcAft>
                        <a:buClr>
                          <a:srgbClr val="304800"/>
                        </a:buClr>
                        <a:buSzPct val="100000"/>
                        <a:buFont typeface="Arial" pitchFamily="34" charset="0"/>
                        <a:defRPr>
                          <a:solidFill>
                            <a:schemeClr val="tx1"/>
                          </a:solidFill>
                          <a:latin typeface="Arial" pitchFamily="34" charset="0"/>
                        </a:defRPr>
                      </a:lvl2pPr>
                      <a:lvl3pPr marL="1143000" indent="-228600">
                        <a:spcAft>
                          <a:spcPts val="1000"/>
                        </a:spcAft>
                        <a:buClr>
                          <a:srgbClr val="304800"/>
                        </a:buClr>
                        <a:buSzPct val="100000"/>
                        <a:buFont typeface="Arial" pitchFamily="34" charset="0"/>
                        <a:defRPr sz="1600">
                          <a:solidFill>
                            <a:schemeClr val="tx1"/>
                          </a:solidFill>
                          <a:latin typeface="Arial" pitchFamily="34" charset="0"/>
                        </a:defRPr>
                      </a:lvl3pPr>
                      <a:lvl4pPr marL="1600200" indent="-228600">
                        <a:spcAft>
                          <a:spcPts val="1000"/>
                        </a:spcAft>
                        <a:buClr>
                          <a:srgbClr val="304800"/>
                        </a:buClr>
                        <a:buFont typeface="Arial" pitchFamily="34" charset="0"/>
                        <a:defRPr sz="1400">
                          <a:solidFill>
                            <a:schemeClr val="tx1"/>
                          </a:solidFill>
                          <a:latin typeface="Arial" pitchFamily="34" charset="0"/>
                        </a:defRPr>
                      </a:lvl4pPr>
                      <a:lvl5pPr marL="2057400" indent="-228600">
                        <a:spcAft>
                          <a:spcPts val="1000"/>
                        </a:spcAft>
                        <a:buClr>
                          <a:srgbClr val="304800"/>
                        </a:buClr>
                        <a:buFont typeface="Arial" pitchFamily="34" charset="0"/>
                        <a:defRPr sz="1400">
                          <a:solidFill>
                            <a:schemeClr val="tx1"/>
                          </a:solidFill>
                          <a:latin typeface="Arial" pitchFamily="34" charset="0"/>
                        </a:defRPr>
                      </a:lvl5pPr>
                      <a:lvl6pPr marL="2514600" indent="-228600" fontAlgn="base">
                        <a:spcBef>
                          <a:spcPct val="0"/>
                        </a:spcBef>
                        <a:spcAft>
                          <a:spcPts val="1000"/>
                        </a:spcAft>
                        <a:buClr>
                          <a:srgbClr val="304800"/>
                        </a:buClr>
                        <a:buFont typeface="Arial" pitchFamily="34" charset="0"/>
                        <a:defRPr sz="1400">
                          <a:solidFill>
                            <a:schemeClr val="tx1"/>
                          </a:solidFill>
                          <a:latin typeface="Arial" pitchFamily="34" charset="0"/>
                        </a:defRPr>
                      </a:lvl6pPr>
                      <a:lvl7pPr marL="2971800" indent="-228600" fontAlgn="base">
                        <a:spcBef>
                          <a:spcPct val="0"/>
                        </a:spcBef>
                        <a:spcAft>
                          <a:spcPts val="1000"/>
                        </a:spcAft>
                        <a:buClr>
                          <a:srgbClr val="304800"/>
                        </a:buClr>
                        <a:buFont typeface="Arial" pitchFamily="34" charset="0"/>
                        <a:defRPr sz="1400">
                          <a:solidFill>
                            <a:schemeClr val="tx1"/>
                          </a:solidFill>
                          <a:latin typeface="Arial" pitchFamily="34" charset="0"/>
                        </a:defRPr>
                      </a:lvl7pPr>
                      <a:lvl8pPr marL="3429000" indent="-228600" fontAlgn="base">
                        <a:spcBef>
                          <a:spcPct val="0"/>
                        </a:spcBef>
                        <a:spcAft>
                          <a:spcPts val="1000"/>
                        </a:spcAft>
                        <a:buClr>
                          <a:srgbClr val="304800"/>
                        </a:buClr>
                        <a:buFont typeface="Arial" pitchFamily="34" charset="0"/>
                        <a:defRPr sz="1400">
                          <a:solidFill>
                            <a:schemeClr val="tx1"/>
                          </a:solidFill>
                          <a:latin typeface="Arial" pitchFamily="34" charset="0"/>
                        </a:defRPr>
                      </a:lvl8pPr>
                      <a:lvl9pPr marL="3886200" indent="-228600" fontAlgn="base">
                        <a:spcBef>
                          <a:spcPct val="0"/>
                        </a:spcBef>
                        <a:spcAft>
                          <a:spcPts val="1000"/>
                        </a:spcAft>
                        <a:buClr>
                          <a:srgbClr val="304800"/>
                        </a:buClr>
                        <a:buFont typeface="Arial" pitchFamily="34" charset="0"/>
                        <a:defRPr sz="1400">
                          <a:solidFill>
                            <a:schemeClr val="tx1"/>
                          </a:solidFill>
                          <a:latin typeface="Arial"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Bulleted list of competitors key messaging</a:t>
                      </a:r>
                    </a:p>
                  </a:txBody>
                  <a:tcPr marT="45723" marB="45723" horzOverflow="overflow">
                    <a:lnT w="38100" cap="flat" cmpd="sng" algn="ctr">
                      <a:solidFill>
                        <a:schemeClr val="bg1"/>
                      </a:solidFill>
                      <a:prstDash val="solid"/>
                      <a:round/>
                      <a:headEnd type="none" w="med" len="med"/>
                      <a:tailEnd type="none" w="med" len="med"/>
                    </a:lnT>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Bulleted list your responses to competitor messaging</a:t>
                      </a: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822960">
                <a:tc>
                  <a:txBody>
                    <a:bodyPr/>
                    <a:lstStyle/>
                    <a:p>
                      <a:pPr algn="ctr"/>
                      <a:r>
                        <a:rPr lang="en-US" sz="1050" dirty="0">
                          <a:solidFill>
                            <a:schemeClr val="tx1">
                              <a:lumMod val="75000"/>
                            </a:schemeClr>
                          </a:solidFill>
                          <a:latin typeface="Arial" panose="020B0604020202020204" pitchFamily="34" charset="0"/>
                          <a:cs typeface="Arial" panose="020B0604020202020204" pitchFamily="34" charset="0"/>
                        </a:rPr>
                        <a:t>Competitor 2</a:t>
                      </a:r>
                    </a:p>
                  </a:txBody>
                  <a:tcPr marL="91445" marR="91445" anchor="ctr"/>
                </a:tc>
                <a:tc>
                  <a:txBody>
                    <a:bodyPr/>
                    <a:lstStyle/>
                    <a:p>
                      <a:pPr algn="ctr"/>
                      <a:r>
                        <a:rPr lang="en-US" sz="1050" dirty="0">
                          <a:solidFill>
                            <a:schemeClr val="tx1">
                              <a:lumMod val="75000"/>
                            </a:schemeClr>
                          </a:solidFill>
                          <a:latin typeface="Arial" panose="020B0604020202020204" pitchFamily="34" charset="0"/>
                          <a:cs typeface="Arial" panose="020B0604020202020204" pitchFamily="34" charset="0"/>
                        </a:rPr>
                        <a:t>Product / Product Line B</a:t>
                      </a:r>
                    </a:p>
                  </a:txBody>
                  <a:tcPr marL="91445" marR="91445" anchor="ctr"/>
                </a:tc>
                <a:tc>
                  <a:txBody>
                    <a:bodyPr/>
                    <a:lstStyle>
                      <a:lvl1pPr marL="171450" indent="-171450">
                        <a:spcAft>
                          <a:spcPts val="1000"/>
                        </a:spcAft>
                        <a:buClr>
                          <a:srgbClr val="304800"/>
                        </a:buClr>
                        <a:buSzPct val="110000"/>
                        <a:buFont typeface="Arial" pitchFamily="34" charset="0"/>
                        <a:defRPr sz="2000">
                          <a:solidFill>
                            <a:schemeClr val="tx1"/>
                          </a:solidFill>
                          <a:latin typeface="Arial" pitchFamily="34" charset="0"/>
                        </a:defRPr>
                      </a:lvl1pPr>
                      <a:lvl2pPr marL="742950" indent="-285750">
                        <a:spcAft>
                          <a:spcPts val="1000"/>
                        </a:spcAft>
                        <a:buClr>
                          <a:srgbClr val="304800"/>
                        </a:buClr>
                        <a:buSzPct val="100000"/>
                        <a:buFont typeface="Arial" pitchFamily="34" charset="0"/>
                        <a:defRPr>
                          <a:solidFill>
                            <a:schemeClr val="tx1"/>
                          </a:solidFill>
                          <a:latin typeface="Arial" pitchFamily="34" charset="0"/>
                        </a:defRPr>
                      </a:lvl2pPr>
                      <a:lvl3pPr marL="1143000" indent="-228600">
                        <a:spcAft>
                          <a:spcPts val="1000"/>
                        </a:spcAft>
                        <a:buClr>
                          <a:srgbClr val="304800"/>
                        </a:buClr>
                        <a:buSzPct val="100000"/>
                        <a:buFont typeface="Arial" pitchFamily="34" charset="0"/>
                        <a:defRPr sz="1600">
                          <a:solidFill>
                            <a:schemeClr val="tx1"/>
                          </a:solidFill>
                          <a:latin typeface="Arial" pitchFamily="34" charset="0"/>
                        </a:defRPr>
                      </a:lvl3pPr>
                      <a:lvl4pPr marL="1600200" indent="-228600">
                        <a:spcAft>
                          <a:spcPts val="1000"/>
                        </a:spcAft>
                        <a:buClr>
                          <a:srgbClr val="304800"/>
                        </a:buClr>
                        <a:buFont typeface="Arial" pitchFamily="34" charset="0"/>
                        <a:defRPr sz="1400">
                          <a:solidFill>
                            <a:schemeClr val="tx1"/>
                          </a:solidFill>
                          <a:latin typeface="Arial" pitchFamily="34" charset="0"/>
                        </a:defRPr>
                      </a:lvl4pPr>
                      <a:lvl5pPr marL="2057400" indent="-228600">
                        <a:spcAft>
                          <a:spcPts val="1000"/>
                        </a:spcAft>
                        <a:buClr>
                          <a:srgbClr val="304800"/>
                        </a:buClr>
                        <a:buFont typeface="Arial" pitchFamily="34" charset="0"/>
                        <a:defRPr sz="1400">
                          <a:solidFill>
                            <a:schemeClr val="tx1"/>
                          </a:solidFill>
                          <a:latin typeface="Arial" pitchFamily="34" charset="0"/>
                        </a:defRPr>
                      </a:lvl5pPr>
                      <a:lvl6pPr marL="2514600" indent="-228600" fontAlgn="base">
                        <a:spcBef>
                          <a:spcPct val="0"/>
                        </a:spcBef>
                        <a:spcAft>
                          <a:spcPts val="1000"/>
                        </a:spcAft>
                        <a:buClr>
                          <a:srgbClr val="304800"/>
                        </a:buClr>
                        <a:buFont typeface="Arial" pitchFamily="34" charset="0"/>
                        <a:defRPr sz="1400">
                          <a:solidFill>
                            <a:schemeClr val="tx1"/>
                          </a:solidFill>
                          <a:latin typeface="Arial" pitchFamily="34" charset="0"/>
                        </a:defRPr>
                      </a:lvl6pPr>
                      <a:lvl7pPr marL="2971800" indent="-228600" fontAlgn="base">
                        <a:spcBef>
                          <a:spcPct val="0"/>
                        </a:spcBef>
                        <a:spcAft>
                          <a:spcPts val="1000"/>
                        </a:spcAft>
                        <a:buClr>
                          <a:srgbClr val="304800"/>
                        </a:buClr>
                        <a:buFont typeface="Arial" pitchFamily="34" charset="0"/>
                        <a:defRPr sz="1400">
                          <a:solidFill>
                            <a:schemeClr val="tx1"/>
                          </a:solidFill>
                          <a:latin typeface="Arial" pitchFamily="34" charset="0"/>
                        </a:defRPr>
                      </a:lvl7pPr>
                      <a:lvl8pPr marL="3429000" indent="-228600" fontAlgn="base">
                        <a:spcBef>
                          <a:spcPct val="0"/>
                        </a:spcBef>
                        <a:spcAft>
                          <a:spcPts val="1000"/>
                        </a:spcAft>
                        <a:buClr>
                          <a:srgbClr val="304800"/>
                        </a:buClr>
                        <a:buFont typeface="Arial" pitchFamily="34" charset="0"/>
                        <a:defRPr sz="1400">
                          <a:solidFill>
                            <a:schemeClr val="tx1"/>
                          </a:solidFill>
                          <a:latin typeface="Arial" pitchFamily="34" charset="0"/>
                        </a:defRPr>
                      </a:lvl8pPr>
                      <a:lvl9pPr marL="3886200" indent="-228600" fontAlgn="base">
                        <a:spcBef>
                          <a:spcPct val="0"/>
                        </a:spcBef>
                        <a:spcAft>
                          <a:spcPts val="1000"/>
                        </a:spcAft>
                        <a:buClr>
                          <a:srgbClr val="304800"/>
                        </a:buClr>
                        <a:buFont typeface="Arial" pitchFamily="34" charset="0"/>
                        <a:defRPr sz="1400">
                          <a:solidFill>
                            <a:schemeClr val="tx1"/>
                          </a:solidFill>
                          <a:latin typeface="Arial"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Bulleted list of competitors key messaging</a:t>
                      </a:r>
                    </a:p>
                  </a:txBody>
                  <a:tcPr marT="45723" marB="4572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Bulleted list your responses to competitor messaging</a:t>
                      </a:r>
                    </a:p>
                  </a:txBody>
                  <a:tcPr/>
                </a:tc>
                <a:extLst>
                  <a:ext uri="{0D108BD9-81ED-4DB2-BD59-A6C34878D82A}">
                    <a16:rowId xmlns:a16="http://schemas.microsoft.com/office/drawing/2014/main" val="10002"/>
                  </a:ext>
                </a:extLst>
              </a:tr>
              <a:tr h="822960">
                <a:tc>
                  <a:txBody>
                    <a:bodyPr/>
                    <a:lstStyle/>
                    <a:p>
                      <a:pPr algn="ctr"/>
                      <a:r>
                        <a:rPr lang="en-US" sz="1050" dirty="0">
                          <a:solidFill>
                            <a:schemeClr val="tx1">
                              <a:lumMod val="75000"/>
                            </a:schemeClr>
                          </a:solidFill>
                          <a:latin typeface="Arial" panose="020B0604020202020204" pitchFamily="34" charset="0"/>
                          <a:cs typeface="Arial" panose="020B0604020202020204" pitchFamily="34" charset="0"/>
                        </a:rPr>
                        <a:t>Competitor 3</a:t>
                      </a:r>
                    </a:p>
                  </a:txBody>
                  <a:tcPr marL="91445" marR="91445" anchor="ctr"/>
                </a:tc>
                <a:tc>
                  <a:txBody>
                    <a:bodyPr/>
                    <a:lstStyle/>
                    <a:p>
                      <a:pPr algn="ctr"/>
                      <a:r>
                        <a:rPr lang="en-US" sz="1050" dirty="0">
                          <a:solidFill>
                            <a:schemeClr val="tx1">
                              <a:lumMod val="75000"/>
                            </a:schemeClr>
                          </a:solidFill>
                          <a:latin typeface="Arial" panose="020B0604020202020204" pitchFamily="34" charset="0"/>
                          <a:cs typeface="Arial" panose="020B0604020202020204" pitchFamily="34" charset="0"/>
                        </a:rPr>
                        <a:t>Product / Product Line C</a:t>
                      </a:r>
                      <a:endParaRPr kumimoji="0" lang="en-US" sz="1050" b="0" i="0" u="none" strike="noStrike" kern="1200" cap="none" normalizeH="0" baseline="0" dirty="0">
                        <a:ln>
                          <a:noFill/>
                        </a:ln>
                        <a:solidFill>
                          <a:schemeClr val="tx1">
                            <a:lumMod val="75000"/>
                          </a:schemeClr>
                        </a:solidFill>
                        <a:effectLst/>
                        <a:latin typeface="Arial" panose="020B0604020202020204" pitchFamily="34" charset="0"/>
                        <a:ea typeface="+mn-ea"/>
                        <a:cs typeface="Arial" panose="020B0604020202020204" pitchFamily="34" charset="0"/>
                      </a:endParaRPr>
                    </a:p>
                  </a:txBody>
                  <a:tcPr marL="91445" marR="91445" anchor="ctr"/>
                </a:tc>
                <a:tc>
                  <a:txBody>
                    <a:bodyPr/>
                    <a:lstStyle>
                      <a:lvl1pPr marL="171450" indent="-171450">
                        <a:spcAft>
                          <a:spcPts val="1000"/>
                        </a:spcAft>
                        <a:buClr>
                          <a:srgbClr val="304800"/>
                        </a:buClr>
                        <a:buSzPct val="110000"/>
                        <a:buFont typeface="Arial" pitchFamily="34" charset="0"/>
                        <a:defRPr sz="2000">
                          <a:solidFill>
                            <a:schemeClr val="tx1"/>
                          </a:solidFill>
                          <a:latin typeface="Arial" pitchFamily="34" charset="0"/>
                        </a:defRPr>
                      </a:lvl1pPr>
                      <a:lvl2pPr marL="742950" indent="-285750">
                        <a:spcAft>
                          <a:spcPts val="1000"/>
                        </a:spcAft>
                        <a:buClr>
                          <a:srgbClr val="304800"/>
                        </a:buClr>
                        <a:buSzPct val="100000"/>
                        <a:buFont typeface="Arial" pitchFamily="34" charset="0"/>
                        <a:defRPr>
                          <a:solidFill>
                            <a:schemeClr val="tx1"/>
                          </a:solidFill>
                          <a:latin typeface="Arial" pitchFamily="34" charset="0"/>
                        </a:defRPr>
                      </a:lvl2pPr>
                      <a:lvl3pPr marL="1143000" indent="-228600">
                        <a:spcAft>
                          <a:spcPts val="1000"/>
                        </a:spcAft>
                        <a:buClr>
                          <a:srgbClr val="304800"/>
                        </a:buClr>
                        <a:buSzPct val="100000"/>
                        <a:buFont typeface="Arial" pitchFamily="34" charset="0"/>
                        <a:defRPr sz="1600">
                          <a:solidFill>
                            <a:schemeClr val="tx1"/>
                          </a:solidFill>
                          <a:latin typeface="Arial" pitchFamily="34" charset="0"/>
                        </a:defRPr>
                      </a:lvl3pPr>
                      <a:lvl4pPr marL="1600200" indent="-228600">
                        <a:spcAft>
                          <a:spcPts val="1000"/>
                        </a:spcAft>
                        <a:buClr>
                          <a:srgbClr val="304800"/>
                        </a:buClr>
                        <a:buFont typeface="Arial" pitchFamily="34" charset="0"/>
                        <a:defRPr sz="1400">
                          <a:solidFill>
                            <a:schemeClr val="tx1"/>
                          </a:solidFill>
                          <a:latin typeface="Arial" pitchFamily="34" charset="0"/>
                        </a:defRPr>
                      </a:lvl4pPr>
                      <a:lvl5pPr marL="2057400" indent="-228600">
                        <a:spcAft>
                          <a:spcPts val="1000"/>
                        </a:spcAft>
                        <a:buClr>
                          <a:srgbClr val="304800"/>
                        </a:buClr>
                        <a:buFont typeface="Arial" pitchFamily="34" charset="0"/>
                        <a:defRPr sz="1400">
                          <a:solidFill>
                            <a:schemeClr val="tx1"/>
                          </a:solidFill>
                          <a:latin typeface="Arial" pitchFamily="34" charset="0"/>
                        </a:defRPr>
                      </a:lvl5pPr>
                      <a:lvl6pPr marL="2514600" indent="-228600" fontAlgn="base">
                        <a:spcBef>
                          <a:spcPct val="0"/>
                        </a:spcBef>
                        <a:spcAft>
                          <a:spcPts val="1000"/>
                        </a:spcAft>
                        <a:buClr>
                          <a:srgbClr val="304800"/>
                        </a:buClr>
                        <a:buFont typeface="Arial" pitchFamily="34" charset="0"/>
                        <a:defRPr sz="1400">
                          <a:solidFill>
                            <a:schemeClr val="tx1"/>
                          </a:solidFill>
                          <a:latin typeface="Arial" pitchFamily="34" charset="0"/>
                        </a:defRPr>
                      </a:lvl6pPr>
                      <a:lvl7pPr marL="2971800" indent="-228600" fontAlgn="base">
                        <a:spcBef>
                          <a:spcPct val="0"/>
                        </a:spcBef>
                        <a:spcAft>
                          <a:spcPts val="1000"/>
                        </a:spcAft>
                        <a:buClr>
                          <a:srgbClr val="304800"/>
                        </a:buClr>
                        <a:buFont typeface="Arial" pitchFamily="34" charset="0"/>
                        <a:defRPr sz="1400">
                          <a:solidFill>
                            <a:schemeClr val="tx1"/>
                          </a:solidFill>
                          <a:latin typeface="Arial" pitchFamily="34" charset="0"/>
                        </a:defRPr>
                      </a:lvl7pPr>
                      <a:lvl8pPr marL="3429000" indent="-228600" fontAlgn="base">
                        <a:spcBef>
                          <a:spcPct val="0"/>
                        </a:spcBef>
                        <a:spcAft>
                          <a:spcPts val="1000"/>
                        </a:spcAft>
                        <a:buClr>
                          <a:srgbClr val="304800"/>
                        </a:buClr>
                        <a:buFont typeface="Arial" pitchFamily="34" charset="0"/>
                        <a:defRPr sz="1400">
                          <a:solidFill>
                            <a:schemeClr val="tx1"/>
                          </a:solidFill>
                          <a:latin typeface="Arial" pitchFamily="34" charset="0"/>
                        </a:defRPr>
                      </a:lvl8pPr>
                      <a:lvl9pPr marL="3886200" indent="-228600" fontAlgn="base">
                        <a:spcBef>
                          <a:spcPct val="0"/>
                        </a:spcBef>
                        <a:spcAft>
                          <a:spcPts val="1000"/>
                        </a:spcAft>
                        <a:buClr>
                          <a:srgbClr val="304800"/>
                        </a:buClr>
                        <a:buFont typeface="Arial" pitchFamily="34" charset="0"/>
                        <a:defRPr sz="1400">
                          <a:solidFill>
                            <a:schemeClr val="tx1"/>
                          </a:solidFill>
                          <a:latin typeface="Arial"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Bulleted list of competitors key messaging</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endParaRPr>
                    </a:p>
                  </a:txBody>
                  <a:tcPr marT="45723" marB="4572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050" b="0" i="0" u="none" strike="noStrike" cap="none" normalizeH="0" baseline="0" dirty="0">
                          <a:ln>
                            <a:noFill/>
                          </a:ln>
                          <a:solidFill>
                            <a:schemeClr val="tx1">
                              <a:lumMod val="75000"/>
                            </a:schemeClr>
                          </a:solidFill>
                          <a:effectLst/>
                          <a:latin typeface="Arial" panose="020B0604020202020204" pitchFamily="34" charset="0"/>
                          <a:cs typeface="Arial" panose="020B0604020202020204" pitchFamily="34" charset="0"/>
                        </a:rPr>
                        <a:t>Bulleted list your responses to competitor messaging</a:t>
                      </a:r>
                    </a:p>
                  </a:txBody>
                  <a:tcPr/>
                </a:tc>
                <a:extLst>
                  <a:ext uri="{0D108BD9-81ED-4DB2-BD59-A6C34878D82A}">
                    <a16:rowId xmlns:a16="http://schemas.microsoft.com/office/drawing/2014/main" val="10003"/>
                  </a:ext>
                </a:extLst>
              </a:tr>
            </a:tbl>
          </a:graphicData>
        </a:graphic>
      </p:graphicFrame>
      <p:pic>
        <p:nvPicPr>
          <p:cNvPr id="7" name="Picture 6" descr="A close up of a sign&#10;&#10;Description automatically generated">
            <a:extLst>
              <a:ext uri="{FF2B5EF4-FFF2-40B4-BE49-F238E27FC236}">
                <a16:creationId xmlns:a16="http://schemas.microsoft.com/office/drawing/2014/main" id="{79A0BADE-F6B1-1211-4C0C-D809DFB593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8" name="Straight Connector 7">
            <a:extLst>
              <a:ext uri="{FF2B5EF4-FFF2-40B4-BE49-F238E27FC236}">
                <a16:creationId xmlns:a16="http://schemas.microsoft.com/office/drawing/2014/main" id="{DC84D864-5BF0-3BF5-D845-4CFA5A3C5606}"/>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Title 1">
            <a:extLst>
              <a:ext uri="{FF2B5EF4-FFF2-40B4-BE49-F238E27FC236}">
                <a16:creationId xmlns:a16="http://schemas.microsoft.com/office/drawing/2014/main" id="{E95B38E3-1A53-0319-CD83-46C9ABB12DCF}"/>
              </a:ext>
            </a:extLst>
          </p:cNvPr>
          <p:cNvSpPr txBox="1">
            <a:spLocks/>
          </p:cNvSpPr>
          <p:nvPr/>
        </p:nvSpPr>
        <p:spPr>
          <a:xfrm>
            <a:off x="457201" y="332913"/>
            <a:ext cx="8449102"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Key messages and competitive assessment</a:t>
            </a:r>
            <a:endParaRPr lang="en-US" sz="3000" dirty="0">
              <a:solidFill>
                <a:srgbClr val="541299"/>
              </a:solidFill>
            </a:endParaRPr>
          </a:p>
        </p:txBody>
      </p:sp>
    </p:spTree>
    <p:extLst>
      <p:ext uri="{BB962C8B-B14F-4D97-AF65-F5344CB8AC3E}">
        <p14:creationId xmlns:p14="http://schemas.microsoft.com/office/powerpoint/2010/main" val="3465059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txBox="1">
            <a:spLocks/>
          </p:cNvSpPr>
          <p:nvPr/>
        </p:nvSpPr>
        <p:spPr>
          <a:xfrm>
            <a:off x="578784" y="1586416"/>
            <a:ext cx="3713117" cy="4937886"/>
          </a:xfrm>
          <a:prstGeom prst="rect">
            <a:avLst/>
          </a:prstGeom>
        </p:spPr>
        <p:txBody>
          <a:bodyPr vert="horz" lIns="0" tIns="0" rIns="0" bIns="0" numCol="1" rtlCol="0">
            <a:noAutofit/>
          </a:bodyPr>
          <a:lstStyle>
            <a:lvl1pPr marL="273050" indent="-273050" algn="l" defTabSz="457200" rtl="0" eaLnBrk="1" latinLnBrk="0" hangingPunct="1">
              <a:spcBef>
                <a:spcPts val="500"/>
              </a:spcBef>
              <a:buClr>
                <a:srgbClr val="0065BD"/>
              </a:buClr>
              <a:buFont typeface="Lucida Grande"/>
              <a:buChar char="&gt;"/>
              <a:defRPr sz="2400" kern="1200">
                <a:solidFill>
                  <a:schemeClr val="tx1"/>
                </a:solidFill>
                <a:latin typeface="+mn-lt"/>
                <a:ea typeface="+mn-ea"/>
                <a:cs typeface="+mn-cs"/>
              </a:defRPr>
            </a:lvl1pPr>
            <a:lvl2pPr marL="548640" indent="-274320" algn="l" defTabSz="457200" rtl="0" eaLnBrk="1" latinLnBrk="0" hangingPunct="1">
              <a:spcBef>
                <a:spcPts val="500"/>
              </a:spcBef>
              <a:buClr>
                <a:srgbClr val="0065BD"/>
              </a:buClr>
              <a:buFont typeface="Arial Narrow" panose="020B0606020202030204" pitchFamily="34" charset="0"/>
              <a:buChar char="―"/>
              <a:defRPr sz="1800" kern="1200">
                <a:solidFill>
                  <a:schemeClr val="tx1"/>
                </a:solidFill>
                <a:latin typeface="+mn-lt"/>
                <a:ea typeface="+mn-ea"/>
                <a:cs typeface="+mn-cs"/>
              </a:defRPr>
            </a:lvl2pPr>
            <a:lvl3pPr marL="914400" indent="-274320" algn="l" defTabSz="457200" rtl="0" eaLnBrk="1" latinLnBrk="0" hangingPunct="1">
              <a:spcBef>
                <a:spcPts val="500"/>
              </a:spcBef>
              <a:buClr>
                <a:srgbClr val="0065BD"/>
              </a:buClr>
              <a:buFont typeface="Arial Narrow" panose="020B0606020202030204" pitchFamily="34" charset="0"/>
              <a:buChar char="&gt;"/>
              <a:defRPr sz="1800" kern="1200">
                <a:solidFill>
                  <a:schemeClr val="tx1"/>
                </a:solidFill>
                <a:latin typeface="+mn-lt"/>
                <a:ea typeface="+mn-ea"/>
                <a:cs typeface="+mn-cs"/>
              </a:defRPr>
            </a:lvl3pPr>
            <a:lvl4pPr marL="1097280" indent="-274320" algn="l" defTabSz="457200" rtl="0" eaLnBrk="1" latinLnBrk="0" hangingPunct="1">
              <a:spcBef>
                <a:spcPts val="500"/>
              </a:spcBef>
              <a:buClr>
                <a:srgbClr val="0065BD"/>
              </a:buClr>
              <a:buFont typeface="Arial Narrow" panose="020B0606020202030204" pitchFamily="34" charset="0"/>
              <a:buChar char="―"/>
              <a:defRPr sz="1600" kern="1200">
                <a:solidFill>
                  <a:schemeClr val="tx1"/>
                </a:solidFill>
                <a:latin typeface="+mn-lt"/>
                <a:ea typeface="+mn-ea"/>
                <a:cs typeface="+mn-cs"/>
              </a:defRPr>
            </a:lvl4pPr>
            <a:lvl5pPr marL="1371600" indent="-274320" algn="l" defTabSz="457200" rtl="0" eaLnBrk="1" latinLnBrk="0" hangingPunct="1">
              <a:spcBef>
                <a:spcPts val="500"/>
              </a:spcBef>
              <a:buClr>
                <a:srgbClr val="0065BD"/>
              </a:buClr>
              <a:buFont typeface="Arial Narrow" panose="020B0606020202030204" pitchFamily="34" charset="0"/>
              <a:buChar char="&gt;"/>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Business goals and priorities summary:</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Describe the market</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Business goals</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Priority initiatives</a:t>
            </a:r>
          </a:p>
          <a:p>
            <a:pPr marL="561340" lvl="1" indent="-285750">
              <a:lnSpc>
                <a:spcPts val="1300"/>
              </a:lnSpc>
              <a:buClr>
                <a:srgbClr val="541299"/>
              </a:buClr>
              <a:buFont typeface="Arial" panose="020B0604020202020204" pitchFamily="34" charset="0"/>
              <a:buChar char="•"/>
            </a:pPr>
            <a:endParaRPr lang="en-US" sz="1200" dirty="0">
              <a:solidFill>
                <a:srgbClr val="2B0F4F"/>
              </a:solidFill>
              <a:latin typeface="Arial" panose="020B0604020202020204" pitchFamily="34" charset="0"/>
              <a:cs typeface="Arial" panose="020B0604020202020204" pitchFamily="34" charset="0"/>
            </a:endParaRPr>
          </a:p>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Market understanding: </a:t>
            </a:r>
            <a:endParaRPr lang="en-US" sz="1200" dirty="0">
              <a:solidFill>
                <a:srgbClr val="2B0F4F"/>
              </a:solidFill>
              <a:latin typeface="Arial" panose="020B0604020202020204" pitchFamily="34" charset="0"/>
              <a:cs typeface="Arial" panose="020B0604020202020204" pitchFamily="34" charset="0"/>
            </a:endParaRPr>
          </a:p>
          <a:p>
            <a:pPr marL="0" indent="0">
              <a:lnSpc>
                <a:spcPts val="1300"/>
              </a:lnSpc>
              <a:buClr>
                <a:srgbClr val="541299"/>
              </a:buClr>
              <a:buNone/>
            </a:pPr>
            <a:r>
              <a:rPr lang="en-US" sz="1200" dirty="0">
                <a:solidFill>
                  <a:srgbClr val="2B0F4F"/>
                </a:solidFill>
                <a:latin typeface="Arial" panose="020B0604020202020204" pitchFamily="34" charset="0"/>
                <a:cs typeface="Arial" panose="020B0604020202020204" pitchFamily="34" charset="0"/>
              </a:rPr>
              <a:t>The market</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Situational analysis – market trends</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Opportunities and challenges</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Influencer map</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 </a:t>
            </a:r>
          </a:p>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Marketing Programs:</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Marketing budget request summary</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Marketing programs and high-level execution</a:t>
            </a:r>
          </a:p>
        </p:txBody>
      </p:sp>
      <p:sp>
        <p:nvSpPr>
          <p:cNvPr id="7" name="Text Placeholder 4"/>
          <p:cNvSpPr txBox="1">
            <a:spLocks/>
          </p:cNvSpPr>
          <p:nvPr/>
        </p:nvSpPr>
        <p:spPr>
          <a:xfrm>
            <a:off x="8198668" y="1586416"/>
            <a:ext cx="3505652" cy="4937886"/>
          </a:xfrm>
          <a:prstGeom prst="rect">
            <a:avLst/>
          </a:prstGeom>
        </p:spPr>
        <p:txBody>
          <a:bodyPr vert="horz" lIns="0" tIns="0" rIns="0" bIns="0" numCol="1" rtlCol="0">
            <a:noAutofit/>
          </a:bodyPr>
          <a:lstStyle>
            <a:lvl1pPr marL="273050" indent="-273050" algn="l" defTabSz="457200" rtl="0" eaLnBrk="1" latinLnBrk="0" hangingPunct="1">
              <a:spcBef>
                <a:spcPts val="500"/>
              </a:spcBef>
              <a:buClr>
                <a:srgbClr val="0065BD"/>
              </a:buClr>
              <a:buFont typeface="Lucida Grande"/>
              <a:buChar char="&gt;"/>
              <a:defRPr sz="2400" kern="1200">
                <a:solidFill>
                  <a:schemeClr val="tx1"/>
                </a:solidFill>
                <a:latin typeface="+mn-lt"/>
                <a:ea typeface="+mn-ea"/>
                <a:cs typeface="+mn-cs"/>
              </a:defRPr>
            </a:lvl1pPr>
            <a:lvl2pPr marL="548640" indent="-274320" algn="l" defTabSz="457200" rtl="0" eaLnBrk="1" latinLnBrk="0" hangingPunct="1">
              <a:spcBef>
                <a:spcPts val="500"/>
              </a:spcBef>
              <a:buClr>
                <a:srgbClr val="0065BD"/>
              </a:buClr>
              <a:buFont typeface="Arial Narrow" panose="020B0606020202030204" pitchFamily="34" charset="0"/>
              <a:buChar char="―"/>
              <a:defRPr sz="1800" kern="1200">
                <a:solidFill>
                  <a:schemeClr val="tx1"/>
                </a:solidFill>
                <a:latin typeface="+mn-lt"/>
                <a:ea typeface="+mn-ea"/>
                <a:cs typeface="+mn-cs"/>
              </a:defRPr>
            </a:lvl2pPr>
            <a:lvl3pPr marL="914400" indent="-274320" algn="l" defTabSz="457200" rtl="0" eaLnBrk="1" latinLnBrk="0" hangingPunct="1">
              <a:spcBef>
                <a:spcPts val="500"/>
              </a:spcBef>
              <a:buClr>
                <a:srgbClr val="0065BD"/>
              </a:buClr>
              <a:buFont typeface="Arial Narrow" panose="020B0606020202030204" pitchFamily="34" charset="0"/>
              <a:buChar char="&gt;"/>
              <a:defRPr sz="1800" kern="1200">
                <a:solidFill>
                  <a:schemeClr val="tx1"/>
                </a:solidFill>
                <a:latin typeface="+mn-lt"/>
                <a:ea typeface="+mn-ea"/>
                <a:cs typeface="+mn-cs"/>
              </a:defRPr>
            </a:lvl3pPr>
            <a:lvl4pPr marL="1097280" indent="-274320" algn="l" defTabSz="457200" rtl="0" eaLnBrk="1" latinLnBrk="0" hangingPunct="1">
              <a:spcBef>
                <a:spcPts val="500"/>
              </a:spcBef>
              <a:buClr>
                <a:srgbClr val="0065BD"/>
              </a:buClr>
              <a:buFont typeface="Arial Narrow" panose="020B0606020202030204" pitchFamily="34" charset="0"/>
              <a:buChar char="―"/>
              <a:defRPr sz="1600" kern="1200">
                <a:solidFill>
                  <a:schemeClr val="tx1"/>
                </a:solidFill>
                <a:latin typeface="+mn-lt"/>
                <a:ea typeface="+mn-ea"/>
                <a:cs typeface="+mn-cs"/>
              </a:defRPr>
            </a:lvl4pPr>
            <a:lvl5pPr marL="1371600" indent="-274320" algn="l" defTabSz="457200" rtl="0" eaLnBrk="1" latinLnBrk="0" hangingPunct="1">
              <a:spcBef>
                <a:spcPts val="500"/>
              </a:spcBef>
              <a:buClr>
                <a:srgbClr val="0065BD"/>
              </a:buClr>
              <a:buFont typeface="Arial Narrow" panose="020B0606020202030204" pitchFamily="34" charset="0"/>
              <a:buChar char="&gt;"/>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The product:</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Product definition</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Benefits ladder</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Product / Personas / Messages alignment</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Competitive performance assessment</a:t>
            </a:r>
          </a:p>
          <a:p>
            <a:pPr marL="275590" lvl="1" indent="0">
              <a:lnSpc>
                <a:spcPts val="1300"/>
              </a:lnSpc>
              <a:buClr>
                <a:srgbClr val="541299"/>
              </a:buClr>
              <a:buNone/>
            </a:pPr>
            <a:r>
              <a:rPr lang="en-US" sz="1200" dirty="0">
                <a:solidFill>
                  <a:srgbClr val="2B0F4F"/>
                </a:solidFill>
                <a:latin typeface="Arial" panose="020B0604020202020204" pitchFamily="34" charset="0"/>
                <a:cs typeface="Arial" panose="020B0604020202020204" pitchFamily="34" charset="0"/>
              </a:rPr>
              <a:t> </a:t>
            </a:r>
          </a:p>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Pricing:</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Guiding principles</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Current pricing structure</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Rebate and/or reimbursement structure </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Goals and recommendations</a:t>
            </a:r>
          </a:p>
          <a:p>
            <a:pPr marL="561340" lvl="1" indent="-285750">
              <a:lnSpc>
                <a:spcPts val="1300"/>
              </a:lnSpc>
              <a:buClr>
                <a:srgbClr val="541299"/>
              </a:buClr>
              <a:buFont typeface="Arial" panose="020B0604020202020204" pitchFamily="34" charset="0"/>
              <a:buChar char="•"/>
            </a:pPr>
            <a:endParaRPr lang="en-US" sz="1200" b="1" dirty="0">
              <a:solidFill>
                <a:srgbClr val="2B0F4F"/>
              </a:solidFill>
              <a:latin typeface="Arial" panose="020B0604020202020204" pitchFamily="34" charset="0"/>
              <a:cs typeface="Arial" panose="020B0604020202020204" pitchFamily="34" charset="0"/>
            </a:endParaRPr>
          </a:p>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“IWIK”</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I wish I knew gap and plan</a:t>
            </a:r>
          </a:p>
          <a:p>
            <a:pPr>
              <a:lnSpc>
                <a:spcPts val="1300"/>
              </a:lnSpc>
            </a:pPr>
            <a:endParaRPr lang="en-US" sz="1200" dirty="0">
              <a:solidFill>
                <a:srgbClr val="2B0F4F"/>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4B8D1371-F6DE-7B2B-671F-06891553A37C}"/>
              </a:ext>
            </a:extLst>
          </p:cNvPr>
          <p:cNvSpPr>
            <a:spLocks noGrp="1"/>
          </p:cNvSpPr>
          <p:nvPr>
            <p:ph type="title"/>
          </p:nvPr>
        </p:nvSpPr>
        <p:spPr>
          <a:xfrm>
            <a:off x="457200" y="332913"/>
            <a:ext cx="9454243" cy="793758"/>
          </a:xfrm>
        </p:spPr>
        <p:txBody>
          <a:bodyPr>
            <a:normAutofit/>
          </a:bodyPr>
          <a:lstStyle/>
          <a:p>
            <a:r>
              <a:rPr lang="en-US" sz="3000" dirty="0">
                <a:solidFill>
                  <a:srgbClr val="541299"/>
                </a:solidFill>
                <a:latin typeface="Georgia" panose="02040502050405020303" pitchFamily="18" charset="0"/>
              </a:rPr>
              <a:t>Table of contents</a:t>
            </a:r>
          </a:p>
        </p:txBody>
      </p:sp>
      <p:pic>
        <p:nvPicPr>
          <p:cNvPr id="6" name="Picture 5" descr="A close up of a sign&#10;&#10;Description automatically generated">
            <a:extLst>
              <a:ext uri="{FF2B5EF4-FFF2-40B4-BE49-F238E27FC236}">
                <a16:creationId xmlns:a16="http://schemas.microsoft.com/office/drawing/2014/main" id="{65765C4A-2D5A-875E-DD21-B42F8DC4CB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sp>
        <p:nvSpPr>
          <p:cNvPr id="10" name="Slide Number Placeholder 5">
            <a:extLst>
              <a:ext uri="{FF2B5EF4-FFF2-40B4-BE49-F238E27FC236}">
                <a16:creationId xmlns:a16="http://schemas.microsoft.com/office/drawing/2014/main" id="{9E3A9D2E-7C4A-D137-6696-43AC8A96F371}"/>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4</a:t>
            </a:fld>
            <a:endParaRPr lang="en-US" dirty="0">
              <a:latin typeface="Arial" panose="020B0604020202020204" pitchFamily="34" charset="0"/>
            </a:endParaRPr>
          </a:p>
        </p:txBody>
      </p:sp>
      <p:cxnSp>
        <p:nvCxnSpPr>
          <p:cNvPr id="11" name="Straight Connector 10">
            <a:extLst>
              <a:ext uri="{FF2B5EF4-FFF2-40B4-BE49-F238E27FC236}">
                <a16:creationId xmlns:a16="http://schemas.microsoft.com/office/drawing/2014/main" id="{CB8C36C4-EC1D-D21E-9151-BEE86C0E994C}"/>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12" name="Text Placeholder 4">
            <a:extLst>
              <a:ext uri="{FF2B5EF4-FFF2-40B4-BE49-F238E27FC236}">
                <a16:creationId xmlns:a16="http://schemas.microsoft.com/office/drawing/2014/main" id="{DA115229-0344-388F-08CC-4F0042E2BF96}"/>
              </a:ext>
            </a:extLst>
          </p:cNvPr>
          <p:cNvSpPr txBox="1">
            <a:spLocks/>
          </p:cNvSpPr>
          <p:nvPr/>
        </p:nvSpPr>
        <p:spPr>
          <a:xfrm>
            <a:off x="4614455" y="1586416"/>
            <a:ext cx="2708910" cy="4937886"/>
          </a:xfrm>
          <a:prstGeom prst="rect">
            <a:avLst/>
          </a:prstGeom>
        </p:spPr>
        <p:txBody>
          <a:bodyPr vert="horz" lIns="0" tIns="0" rIns="0" bIns="0" numCol="1" rtlCol="0">
            <a:noAutofit/>
          </a:bodyPr>
          <a:lstStyle>
            <a:lvl1pPr marL="273050" indent="-273050" algn="l" defTabSz="457200" rtl="0" eaLnBrk="1" latinLnBrk="0" hangingPunct="1">
              <a:spcBef>
                <a:spcPts val="500"/>
              </a:spcBef>
              <a:buClr>
                <a:srgbClr val="0065BD"/>
              </a:buClr>
              <a:buFont typeface="Lucida Grande"/>
              <a:buChar char="&gt;"/>
              <a:defRPr sz="2400" kern="1200">
                <a:solidFill>
                  <a:schemeClr val="tx1"/>
                </a:solidFill>
                <a:latin typeface="+mn-lt"/>
                <a:ea typeface="+mn-ea"/>
                <a:cs typeface="+mn-cs"/>
              </a:defRPr>
            </a:lvl1pPr>
            <a:lvl2pPr marL="548640" indent="-274320" algn="l" defTabSz="457200" rtl="0" eaLnBrk="1" latinLnBrk="0" hangingPunct="1">
              <a:spcBef>
                <a:spcPts val="500"/>
              </a:spcBef>
              <a:buClr>
                <a:srgbClr val="0065BD"/>
              </a:buClr>
              <a:buFont typeface="Arial Narrow" panose="020B0606020202030204" pitchFamily="34" charset="0"/>
              <a:buChar char="―"/>
              <a:defRPr sz="1800" kern="1200">
                <a:solidFill>
                  <a:schemeClr val="tx1"/>
                </a:solidFill>
                <a:latin typeface="+mn-lt"/>
                <a:ea typeface="+mn-ea"/>
                <a:cs typeface="+mn-cs"/>
              </a:defRPr>
            </a:lvl2pPr>
            <a:lvl3pPr marL="914400" indent="-274320" algn="l" defTabSz="457200" rtl="0" eaLnBrk="1" latinLnBrk="0" hangingPunct="1">
              <a:spcBef>
                <a:spcPts val="500"/>
              </a:spcBef>
              <a:buClr>
                <a:srgbClr val="0065BD"/>
              </a:buClr>
              <a:buFont typeface="Arial Narrow" panose="020B0606020202030204" pitchFamily="34" charset="0"/>
              <a:buChar char="&gt;"/>
              <a:defRPr sz="1800" kern="1200">
                <a:solidFill>
                  <a:schemeClr val="tx1"/>
                </a:solidFill>
                <a:latin typeface="+mn-lt"/>
                <a:ea typeface="+mn-ea"/>
                <a:cs typeface="+mn-cs"/>
              </a:defRPr>
            </a:lvl3pPr>
            <a:lvl4pPr marL="1097280" indent="-274320" algn="l" defTabSz="457200" rtl="0" eaLnBrk="1" latinLnBrk="0" hangingPunct="1">
              <a:spcBef>
                <a:spcPts val="500"/>
              </a:spcBef>
              <a:buClr>
                <a:srgbClr val="0065BD"/>
              </a:buClr>
              <a:buFont typeface="Arial Narrow" panose="020B0606020202030204" pitchFamily="34" charset="0"/>
              <a:buChar char="―"/>
              <a:defRPr sz="1600" kern="1200">
                <a:solidFill>
                  <a:schemeClr val="tx1"/>
                </a:solidFill>
                <a:latin typeface="+mn-lt"/>
                <a:ea typeface="+mn-ea"/>
                <a:cs typeface="+mn-cs"/>
              </a:defRPr>
            </a:lvl4pPr>
            <a:lvl5pPr marL="1371600" indent="-274320" algn="l" defTabSz="457200" rtl="0" eaLnBrk="1" latinLnBrk="0" hangingPunct="1">
              <a:spcBef>
                <a:spcPts val="500"/>
              </a:spcBef>
              <a:buClr>
                <a:srgbClr val="0065BD"/>
              </a:buClr>
              <a:buFont typeface="Arial Narrow" panose="020B0606020202030204" pitchFamily="34" charset="0"/>
              <a:buChar char="&gt;"/>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300"/>
              </a:lnSpc>
              <a:buClr>
                <a:srgbClr val="541299"/>
              </a:buClr>
              <a:buNone/>
            </a:pPr>
            <a:r>
              <a:rPr lang="en-US" sz="1200" b="1" dirty="0">
                <a:solidFill>
                  <a:srgbClr val="2B0F4F"/>
                </a:solidFill>
                <a:latin typeface="Arial" panose="020B0604020202020204" pitchFamily="34" charset="0"/>
                <a:cs typeface="Arial" panose="020B0604020202020204" pitchFamily="34" charset="0"/>
              </a:rPr>
              <a:t>Customer Understanding:</a:t>
            </a:r>
          </a:p>
          <a:p>
            <a:pPr marL="0" indent="0">
              <a:lnSpc>
                <a:spcPts val="1300"/>
              </a:lnSpc>
              <a:buClr>
                <a:srgbClr val="541299"/>
              </a:buClr>
              <a:buNone/>
            </a:pPr>
            <a:r>
              <a:rPr lang="en-US" sz="1200" dirty="0">
                <a:solidFill>
                  <a:srgbClr val="2B0F4F"/>
                </a:solidFill>
                <a:latin typeface="Arial" panose="020B0604020202020204" pitchFamily="34" charset="0"/>
                <a:cs typeface="Arial" panose="020B0604020202020204" pitchFamily="34" charset="0"/>
              </a:rPr>
              <a:t>The customer</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Segmentation and targeting</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Buying process</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Understanding personas</a:t>
            </a:r>
          </a:p>
          <a:p>
            <a:pPr marL="0" indent="0">
              <a:lnSpc>
                <a:spcPts val="1300"/>
              </a:lnSpc>
              <a:buClr>
                <a:srgbClr val="541299"/>
              </a:buClr>
              <a:buNone/>
            </a:pPr>
            <a:r>
              <a:rPr lang="en-US" sz="1200" dirty="0">
                <a:solidFill>
                  <a:srgbClr val="2B0F4F"/>
                </a:solidFill>
                <a:latin typeface="Arial" panose="020B0604020202020204" pitchFamily="34" charset="0"/>
                <a:cs typeface="Arial" panose="020B0604020202020204" pitchFamily="34" charset="0"/>
              </a:rPr>
              <a:t>The competition</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Identify key competitors 	</a:t>
            </a:r>
          </a:p>
          <a:p>
            <a:pPr marL="561340" lvl="1" indent="-285750">
              <a:lnSpc>
                <a:spcPts val="1300"/>
              </a:lnSpc>
              <a:buClr>
                <a:srgbClr val="541299"/>
              </a:buClr>
              <a:buFont typeface="Arial" panose="020B0604020202020204" pitchFamily="34" charset="0"/>
              <a:buChar char="•"/>
            </a:pPr>
            <a:r>
              <a:rPr lang="en-US" sz="1200" dirty="0">
                <a:solidFill>
                  <a:srgbClr val="2B0F4F"/>
                </a:solidFill>
                <a:latin typeface="Arial" panose="020B0604020202020204" pitchFamily="34" charset="0"/>
                <a:cs typeface="Arial" panose="020B0604020202020204" pitchFamily="34" charset="0"/>
              </a:rPr>
              <a:t>Competitor profile</a:t>
            </a:r>
          </a:p>
        </p:txBody>
      </p:sp>
    </p:spTree>
    <p:extLst>
      <p:ext uri="{BB962C8B-B14F-4D97-AF65-F5344CB8AC3E}">
        <p14:creationId xmlns:p14="http://schemas.microsoft.com/office/powerpoint/2010/main" val="2405383406"/>
      </p:ext>
    </p:extLst>
  </p:cSld>
  <p:clrMapOvr>
    <a:masterClrMapping/>
  </p:clrMapOvr>
  <p:extLst>
    <p:ext uri="{6950BFC3-D8DA-4A85-94F7-54DA5524770B}">
      <p188:commentRel xmlns:p188="http://schemas.microsoft.com/office/powerpoint/2018/8/main" r:id="rId2"/>
    </p:ext>
  </p:extLs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Pricing</a:t>
            </a:r>
            <a:endParaRPr lang="en-US" sz="6000"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C3AD423E-9A16-3135-2D83-F7C3BE6A2D04}"/>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26644425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17532" y="1313329"/>
            <a:ext cx="1619873" cy="4771091"/>
          </a:xfrm>
        </p:spPr>
        <p:txBody>
          <a:bodyPr vert="horz" lIns="91440" tIns="45720" rIns="91440" bIns="45720" rtlCol="0" anchor="t">
            <a:noAutofit/>
          </a:bodyPr>
          <a:lstStyle/>
          <a:p>
            <a:pPr marL="0" indent="0">
              <a:lnSpc>
                <a:spcPct val="110000"/>
              </a:lnSpc>
              <a:spcBef>
                <a:spcPts val="300"/>
              </a:spcBef>
              <a:spcAft>
                <a:spcPts val="200"/>
              </a:spcAft>
              <a:buNone/>
            </a:pPr>
            <a:r>
              <a:rPr lang="en-US" sz="1000" b="1" dirty="0">
                <a:latin typeface="Arial"/>
                <a:cs typeface="Arial"/>
              </a:rPr>
              <a:t>Examples/ideas to get you started:</a:t>
            </a:r>
          </a:p>
          <a:p>
            <a:pPr>
              <a:lnSpc>
                <a:spcPct val="110000"/>
              </a:lnSpc>
              <a:spcBef>
                <a:spcPts val="300"/>
              </a:spcBef>
              <a:spcAft>
                <a:spcPts val="200"/>
              </a:spcAft>
              <a:buFont typeface="Wingdings" pitchFamily="2" charset="2"/>
              <a:buChar char="§"/>
            </a:pPr>
            <a:r>
              <a:rPr lang="en-US" sz="1000" b="1" dirty="0">
                <a:latin typeface="Arial"/>
                <a:cs typeface="Arial"/>
              </a:rPr>
              <a:t>Proposing new price increases to offset margin decreases due to inflation</a:t>
            </a:r>
          </a:p>
          <a:p>
            <a:pPr>
              <a:lnSpc>
                <a:spcPct val="110000"/>
              </a:lnSpc>
              <a:spcBef>
                <a:spcPts val="300"/>
              </a:spcBef>
              <a:spcAft>
                <a:spcPts val="200"/>
              </a:spcAft>
              <a:buFont typeface="Wingdings" pitchFamily="2" charset="2"/>
              <a:buChar char="§"/>
            </a:pPr>
            <a:r>
              <a:rPr lang="en-US" sz="1000" b="1" dirty="0">
                <a:latin typeface="Arial" panose="020B0604020202020204" pitchFamily="34" charset="0"/>
                <a:cs typeface="Arial" panose="020B0604020202020204" pitchFamily="34" charset="0"/>
              </a:rPr>
              <a:t>Downstream implications to prior price increases</a:t>
            </a:r>
          </a:p>
          <a:p>
            <a:pPr>
              <a:lnSpc>
                <a:spcPct val="110000"/>
              </a:lnSpc>
              <a:spcBef>
                <a:spcPts val="300"/>
              </a:spcBef>
              <a:spcAft>
                <a:spcPts val="200"/>
              </a:spcAft>
              <a:buFont typeface="Wingdings" pitchFamily="2" charset="2"/>
              <a:buChar char="§"/>
            </a:pPr>
            <a:r>
              <a:rPr lang="en-US" sz="1000" b="1" dirty="0">
                <a:latin typeface="Arial" panose="020B0604020202020204" pitchFamily="34" charset="0"/>
                <a:cs typeface="Arial" panose="020B0604020202020204" pitchFamily="34" charset="0"/>
              </a:rPr>
              <a:t>Revaluation of current pricing strategy, discussion points to avoid succumbing to the temptation to use price as a blunt instrument for short-term wins</a:t>
            </a:r>
          </a:p>
          <a:p>
            <a:pPr>
              <a:lnSpc>
                <a:spcPct val="110000"/>
              </a:lnSpc>
              <a:spcBef>
                <a:spcPts val="300"/>
              </a:spcBef>
              <a:spcAft>
                <a:spcPts val="200"/>
              </a:spcAft>
              <a:buFont typeface="Wingdings" pitchFamily="2" charset="2"/>
              <a:buChar char="§"/>
            </a:pPr>
            <a:r>
              <a:rPr lang="en-US" sz="1000" b="1" dirty="0">
                <a:latin typeface="Arial" panose="020B0604020202020204" pitchFamily="34" charset="0"/>
                <a:cs typeface="Arial" panose="020B0604020202020204" pitchFamily="34" charset="0"/>
              </a:rPr>
              <a:t>Situational analysis and market trends</a:t>
            </a:r>
          </a:p>
          <a:p>
            <a:pPr>
              <a:lnSpc>
                <a:spcPct val="110000"/>
              </a:lnSpc>
              <a:spcBef>
                <a:spcPts val="300"/>
              </a:spcBef>
              <a:spcAft>
                <a:spcPts val="200"/>
              </a:spcAft>
              <a:buFont typeface="Wingdings" pitchFamily="2" charset="2"/>
              <a:buChar char="§"/>
            </a:pPr>
            <a:r>
              <a:rPr lang="en-US" sz="1000" b="1" dirty="0">
                <a:latin typeface="Arial" panose="020B0604020202020204" pitchFamily="34" charset="0"/>
                <a:cs typeface="Arial" panose="020B0604020202020204" pitchFamily="34" charset="0"/>
              </a:rPr>
              <a:t>Opportunities and challenges</a:t>
            </a:r>
          </a:p>
        </p:txBody>
      </p:sp>
      <p:pic>
        <p:nvPicPr>
          <p:cNvPr id="5" name="Picture 4">
            <a:extLst>
              <a:ext uri="{FF2B5EF4-FFF2-40B4-BE49-F238E27FC236}">
                <a16:creationId xmlns:a16="http://schemas.microsoft.com/office/drawing/2014/main" id="{73DBEA86-D48A-9F8D-BBBF-DEEA8A48E63E}"/>
              </a:ext>
            </a:extLst>
          </p:cNvPr>
          <p:cNvPicPr>
            <a:picLocks noChangeAspect="1"/>
          </p:cNvPicPr>
          <p:nvPr/>
        </p:nvPicPr>
        <p:blipFill rotWithShape="1">
          <a:blip r:embed="rId2"/>
          <a:srcRect t="61609"/>
          <a:stretch/>
        </p:blipFill>
        <p:spPr>
          <a:xfrm>
            <a:off x="814433" y="4218745"/>
            <a:ext cx="6756400" cy="1670985"/>
          </a:xfrm>
          <a:prstGeom prst="rect">
            <a:avLst/>
          </a:prstGeom>
        </p:spPr>
      </p:pic>
      <p:pic>
        <p:nvPicPr>
          <p:cNvPr id="6" name="Picture 5">
            <a:extLst>
              <a:ext uri="{FF2B5EF4-FFF2-40B4-BE49-F238E27FC236}">
                <a16:creationId xmlns:a16="http://schemas.microsoft.com/office/drawing/2014/main" id="{35A8B5CD-737A-5E2F-B790-92842681E118}"/>
              </a:ext>
            </a:extLst>
          </p:cNvPr>
          <p:cNvPicPr>
            <a:picLocks noChangeAspect="1"/>
          </p:cNvPicPr>
          <p:nvPr/>
        </p:nvPicPr>
        <p:blipFill rotWithShape="1">
          <a:blip r:embed="rId2"/>
          <a:srcRect t="6639" b="39333"/>
          <a:stretch/>
        </p:blipFill>
        <p:spPr>
          <a:xfrm>
            <a:off x="793930" y="1851047"/>
            <a:ext cx="6756400" cy="2351592"/>
          </a:xfrm>
          <a:prstGeom prst="rect">
            <a:avLst/>
          </a:prstGeom>
        </p:spPr>
      </p:pic>
      <p:sp>
        <p:nvSpPr>
          <p:cNvPr id="7" name="Footer Placeholder 7">
            <a:extLst>
              <a:ext uri="{FF2B5EF4-FFF2-40B4-BE49-F238E27FC236}">
                <a16:creationId xmlns:a16="http://schemas.microsoft.com/office/drawing/2014/main" id="{7ABA7F0E-1A79-5A7E-811F-14493698A017}"/>
              </a:ext>
            </a:extLst>
          </p:cNvPr>
          <p:cNvSpPr>
            <a:spLocks noGrp="1"/>
          </p:cNvSpPr>
          <p:nvPr>
            <p:ph type="ftr" sz="quarter" idx="11"/>
          </p:nvPr>
        </p:nvSpPr>
        <p:spPr>
          <a:xfrm>
            <a:off x="505326" y="6022375"/>
            <a:ext cx="11641755" cy="502694"/>
          </a:xfrm>
        </p:spPr>
        <p:txBody>
          <a:bodyPr/>
          <a:lstStyle/>
          <a:p>
            <a:pPr algn="l"/>
            <a:r>
              <a:rPr lang="en-US" sz="800" dirty="0">
                <a:latin typeface="Arial" panose="020B0604020202020204" pitchFamily="34" charset="0"/>
                <a:cs typeface="Arial" panose="020B0604020202020204" pitchFamily="34" charset="0"/>
              </a:rPr>
              <a:t>1. Trakhtenberg, Ilya, et al. “Pricing Best Practices for the Medtech Industry: There’s No Time like the Present: L.E.K. Consulting.” L.E.K., 22 Nov. 2022, www.lek.com/insights/hea/us/ei/pricing-best-practices-medtech-industry-theres-no-time-present. </a:t>
            </a:r>
          </a:p>
        </p:txBody>
      </p:sp>
      <p:sp>
        <p:nvSpPr>
          <p:cNvPr id="8" name="TextBox 7">
            <a:extLst>
              <a:ext uri="{FF2B5EF4-FFF2-40B4-BE49-F238E27FC236}">
                <a16:creationId xmlns:a16="http://schemas.microsoft.com/office/drawing/2014/main" id="{2F8176C1-4024-E7E0-2140-A7A1456E08D6}"/>
              </a:ext>
            </a:extLst>
          </p:cNvPr>
          <p:cNvSpPr txBox="1"/>
          <p:nvPr/>
        </p:nvSpPr>
        <p:spPr>
          <a:xfrm>
            <a:off x="11245645" y="4202262"/>
            <a:ext cx="267929" cy="307777"/>
          </a:xfrm>
          <a:prstGeom prst="rect">
            <a:avLst/>
          </a:prstGeom>
          <a:noFill/>
        </p:spPr>
        <p:txBody>
          <a:bodyPr wrap="square" rtlCol="0">
            <a:spAutoFit/>
          </a:bodyPr>
          <a:lstStyle/>
          <a:p>
            <a:r>
              <a:rPr lang="en-US" sz="1400" dirty="0"/>
              <a:t>1</a:t>
            </a:r>
          </a:p>
        </p:txBody>
      </p:sp>
      <p:pic>
        <p:nvPicPr>
          <p:cNvPr id="9" name="Picture 8" descr="A close up of a sign&#10;&#10;Description automatically generated">
            <a:extLst>
              <a:ext uri="{FF2B5EF4-FFF2-40B4-BE49-F238E27FC236}">
                <a16:creationId xmlns:a16="http://schemas.microsoft.com/office/drawing/2014/main" id="{EAD718F6-7BCB-1057-9E9A-CD1CEB4CFF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10" name="Straight Connector 9">
            <a:extLst>
              <a:ext uri="{FF2B5EF4-FFF2-40B4-BE49-F238E27FC236}">
                <a16:creationId xmlns:a16="http://schemas.microsoft.com/office/drawing/2014/main" id="{B753D8F0-D71C-CA82-BBCA-4D3397FD82B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11" name="Group 10">
            <a:extLst>
              <a:ext uri="{FF2B5EF4-FFF2-40B4-BE49-F238E27FC236}">
                <a16:creationId xmlns:a16="http://schemas.microsoft.com/office/drawing/2014/main" id="{A3A3BB93-2753-9F7F-11F3-5796A4FB4484}"/>
              </a:ext>
            </a:extLst>
          </p:cNvPr>
          <p:cNvGrpSpPr/>
          <p:nvPr/>
        </p:nvGrpSpPr>
        <p:grpSpPr>
          <a:xfrm>
            <a:off x="8203214" y="526154"/>
            <a:ext cx="1619873" cy="1600200"/>
            <a:chOff x="8203214" y="526154"/>
            <a:chExt cx="1619873" cy="1600200"/>
          </a:xfrm>
        </p:grpSpPr>
        <p:sp>
          <p:nvSpPr>
            <p:cNvPr id="12" name="Oval 11">
              <a:extLst>
                <a:ext uri="{FF2B5EF4-FFF2-40B4-BE49-F238E27FC236}">
                  <a16:creationId xmlns:a16="http://schemas.microsoft.com/office/drawing/2014/main" id="{080BBC58-5178-5D64-A63B-EF5BAD251245}"/>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3" name="TextBox 12">
              <a:extLst>
                <a:ext uri="{FF2B5EF4-FFF2-40B4-BE49-F238E27FC236}">
                  <a16:creationId xmlns:a16="http://schemas.microsoft.com/office/drawing/2014/main" id="{DB486880-B08B-DCEE-D759-FCD466ADBEB5}"/>
                </a:ext>
              </a:extLst>
            </p:cNvPr>
            <p:cNvSpPr txBox="1"/>
            <p:nvPr/>
          </p:nvSpPr>
          <p:spPr>
            <a:xfrm>
              <a:off x="8203214" y="963237"/>
              <a:ext cx="1619873" cy="1015663"/>
            </a:xfrm>
            <a:prstGeom prst="rect">
              <a:avLst/>
            </a:prstGeom>
            <a:noFill/>
          </p:spPr>
          <p:txBody>
            <a:bodyPr wrap="square" rtlCol="0">
              <a:spAutoFit/>
            </a:bodyPr>
            <a:lstStyle/>
            <a:p>
              <a:pPr algn="ctr">
                <a:spcBef>
                  <a:spcPts val="300"/>
                </a:spcBef>
                <a:spcAft>
                  <a:spcPts val="300"/>
                </a:spcAft>
              </a:pPr>
              <a:r>
                <a:rPr lang="en-US" sz="1000" b="1" dirty="0">
                  <a:latin typeface="Arial" panose="020B0604020202020204" pitchFamily="34" charset="0"/>
                  <a:cs typeface="Arial" panose="020B0604020202020204" pitchFamily="34" charset="0"/>
                </a:rPr>
                <a:t>Listing or chart highlighting specific guiding principles – anything applicable </a:t>
              </a:r>
              <a:br>
                <a:rPr lang="en-US" sz="1000" b="1" dirty="0">
                  <a:latin typeface="Arial" panose="020B0604020202020204" pitchFamily="34" charset="0"/>
                  <a:cs typeface="Arial" panose="020B0604020202020204" pitchFamily="34" charset="0"/>
                </a:rPr>
              </a:br>
              <a:r>
                <a:rPr lang="en-US" sz="1000" b="1" dirty="0">
                  <a:latin typeface="Arial" panose="020B0604020202020204" pitchFamily="34" charset="0"/>
                  <a:cs typeface="Arial" panose="020B0604020202020204" pitchFamily="34" charset="0"/>
                </a:rPr>
                <a:t>to your guiding principles.</a:t>
              </a:r>
            </a:p>
          </p:txBody>
        </p:sp>
        <p:pic>
          <p:nvPicPr>
            <p:cNvPr id="14" name="Picture 13">
              <a:extLst>
                <a:ext uri="{FF2B5EF4-FFF2-40B4-BE49-F238E27FC236}">
                  <a16:creationId xmlns:a16="http://schemas.microsoft.com/office/drawing/2014/main" id="{FCDF5CC0-8A8D-B55C-96C4-8670E27C220E}"/>
                </a:ext>
              </a:extLst>
            </p:cNvPr>
            <p:cNvPicPr>
              <a:picLocks noChangeAspect="1"/>
            </p:cNvPicPr>
            <p:nvPr/>
          </p:nvPicPr>
          <p:blipFill>
            <a:blip r:embed="rId4"/>
            <a:stretch>
              <a:fillRect/>
            </a:stretch>
          </p:blipFill>
          <p:spPr>
            <a:xfrm>
              <a:off x="8906303" y="653062"/>
              <a:ext cx="213694" cy="213694"/>
            </a:xfrm>
            <a:prstGeom prst="rect">
              <a:avLst/>
            </a:prstGeom>
          </p:spPr>
        </p:pic>
      </p:grpSp>
      <p:sp>
        <p:nvSpPr>
          <p:cNvPr id="15" name="Title 1">
            <a:extLst>
              <a:ext uri="{FF2B5EF4-FFF2-40B4-BE49-F238E27FC236}">
                <a16:creationId xmlns:a16="http://schemas.microsoft.com/office/drawing/2014/main" id="{04B26CFB-5E0B-6B98-8C82-5F527B3DD0AC}"/>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Pricing – Guiding principles </a:t>
            </a:r>
            <a:endParaRPr lang="en-US" sz="3000" dirty="0">
              <a:solidFill>
                <a:srgbClr val="541299"/>
              </a:solidFill>
              <a:latin typeface="Georgia" panose="02040502050405020303" pitchFamily="18" charset="0"/>
            </a:endParaRPr>
          </a:p>
        </p:txBody>
      </p:sp>
      <p:sp>
        <p:nvSpPr>
          <p:cNvPr id="19" name="TextBox 18">
            <a:extLst>
              <a:ext uri="{FF2B5EF4-FFF2-40B4-BE49-F238E27FC236}">
                <a16:creationId xmlns:a16="http://schemas.microsoft.com/office/drawing/2014/main" id="{8A44FC19-3873-2436-BE7A-050018FBD23E}"/>
              </a:ext>
            </a:extLst>
          </p:cNvPr>
          <p:cNvSpPr txBox="1"/>
          <p:nvPr/>
        </p:nvSpPr>
        <p:spPr>
          <a:xfrm>
            <a:off x="511610" y="1363845"/>
            <a:ext cx="7701440"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5 Ds: DIAGNOSE, DEFINE, DEVELOP, DESIGN, DEPLOY</a:t>
            </a:r>
            <a:r>
              <a:rPr lang="en-US" sz="1600" b="1" spc="300" baseline="30000" dirty="0">
                <a:solidFill>
                  <a:srgbClr val="00B0F0"/>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14506937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89FE297F-7769-6213-034A-2070189A16C5}"/>
              </a:ext>
            </a:extLst>
          </p:cNvPr>
          <p:cNvGraphicFramePr>
            <a:graphicFrameLocks noGrp="1"/>
          </p:cNvGraphicFramePr>
          <p:nvPr>
            <p:extLst>
              <p:ext uri="{D42A27DB-BD31-4B8C-83A1-F6EECF244321}">
                <p14:modId xmlns:p14="http://schemas.microsoft.com/office/powerpoint/2010/main" val="893096025"/>
              </p:ext>
            </p:extLst>
          </p:nvPr>
        </p:nvGraphicFramePr>
        <p:xfrm>
          <a:off x="548640" y="2300711"/>
          <a:ext cx="11155680" cy="4006939"/>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859273790"/>
                    </a:ext>
                  </a:extLst>
                </a:gridCol>
                <a:gridCol w="1828800">
                  <a:extLst>
                    <a:ext uri="{9D8B030D-6E8A-4147-A177-3AD203B41FA5}">
                      <a16:colId xmlns:a16="http://schemas.microsoft.com/office/drawing/2014/main" val="1075214572"/>
                    </a:ext>
                  </a:extLst>
                </a:gridCol>
                <a:gridCol w="1828800">
                  <a:extLst>
                    <a:ext uri="{9D8B030D-6E8A-4147-A177-3AD203B41FA5}">
                      <a16:colId xmlns:a16="http://schemas.microsoft.com/office/drawing/2014/main" val="1823150668"/>
                    </a:ext>
                  </a:extLst>
                </a:gridCol>
                <a:gridCol w="1828800">
                  <a:extLst>
                    <a:ext uri="{9D8B030D-6E8A-4147-A177-3AD203B41FA5}">
                      <a16:colId xmlns:a16="http://schemas.microsoft.com/office/drawing/2014/main" val="425732299"/>
                    </a:ext>
                  </a:extLst>
                </a:gridCol>
                <a:gridCol w="1828800">
                  <a:extLst>
                    <a:ext uri="{9D8B030D-6E8A-4147-A177-3AD203B41FA5}">
                      <a16:colId xmlns:a16="http://schemas.microsoft.com/office/drawing/2014/main" val="1794606241"/>
                    </a:ext>
                  </a:extLst>
                </a:gridCol>
                <a:gridCol w="1005840">
                  <a:extLst>
                    <a:ext uri="{9D8B030D-6E8A-4147-A177-3AD203B41FA5}">
                      <a16:colId xmlns:a16="http://schemas.microsoft.com/office/drawing/2014/main" val="1554796691"/>
                    </a:ext>
                  </a:extLst>
                </a:gridCol>
                <a:gridCol w="1005840">
                  <a:extLst>
                    <a:ext uri="{9D8B030D-6E8A-4147-A177-3AD203B41FA5}">
                      <a16:colId xmlns:a16="http://schemas.microsoft.com/office/drawing/2014/main" val="1330846315"/>
                    </a:ext>
                  </a:extLst>
                </a:gridCol>
              </a:tblGrid>
              <a:tr h="440779">
                <a:tc>
                  <a:txBody>
                    <a:bodyPr/>
                    <a:lstStyle/>
                    <a:p>
                      <a:pPr algn="ctr"/>
                      <a:r>
                        <a:rPr lang="en-US" sz="1100" dirty="0">
                          <a:latin typeface="Arial" panose="020B0604020202020204" pitchFamily="34" charset="0"/>
                          <a:cs typeface="Arial" panose="020B0604020202020204" pitchFamily="34" charset="0"/>
                        </a:rPr>
                        <a:t>Product / SKU</a:t>
                      </a:r>
                    </a:p>
                  </a:txBody>
                  <a:tcPr anchor="ctr">
                    <a:solidFill>
                      <a:srgbClr val="541299"/>
                    </a:solidFill>
                  </a:tcPr>
                </a:tc>
                <a:tc>
                  <a:txBody>
                    <a:bodyPr/>
                    <a:lstStyle/>
                    <a:p>
                      <a:pPr algn="ctr"/>
                      <a:r>
                        <a:rPr lang="en-US" sz="1100" dirty="0">
                          <a:latin typeface="Arial" panose="020B0604020202020204" pitchFamily="34" charset="0"/>
                          <a:cs typeface="Arial" panose="020B0604020202020204" pitchFamily="34" charset="0"/>
                        </a:rPr>
                        <a:t>Description</a:t>
                      </a:r>
                    </a:p>
                  </a:txBody>
                  <a:tcPr anchor="ctr">
                    <a:solidFill>
                      <a:srgbClr val="541299"/>
                    </a:solidFill>
                  </a:tcPr>
                </a:tc>
                <a:tc>
                  <a:txBody>
                    <a:bodyPr/>
                    <a:lstStyle/>
                    <a:p>
                      <a:pPr algn="ctr"/>
                      <a:r>
                        <a:rPr lang="en-US" sz="1100" dirty="0">
                          <a:latin typeface="Arial" panose="020B0604020202020204" pitchFamily="34" charset="0"/>
                          <a:cs typeface="Arial" panose="020B0604020202020204" pitchFamily="34" charset="0"/>
                        </a:rPr>
                        <a:t>Other key attribute</a:t>
                      </a:r>
                    </a:p>
                  </a:txBody>
                  <a:tcPr anchor="ctr">
                    <a:solidFill>
                      <a:srgbClr val="541299"/>
                    </a:solidFill>
                  </a:tcPr>
                </a:tc>
                <a:tc>
                  <a:txBody>
                    <a:bodyPr/>
                    <a:lstStyle/>
                    <a:p>
                      <a:pPr algn="ctr"/>
                      <a:r>
                        <a:rPr lang="en-US" sz="1100" dirty="0">
                          <a:latin typeface="Arial" panose="020B0604020202020204" pitchFamily="34" charset="0"/>
                          <a:cs typeface="Arial" panose="020B0604020202020204" pitchFamily="34" charset="0"/>
                        </a:rPr>
                        <a:t>Market price (ASP)</a:t>
                      </a:r>
                    </a:p>
                  </a:txBody>
                  <a:tcPr anchor="ctr">
                    <a:solidFill>
                      <a:srgbClr val="541299"/>
                    </a:solidFill>
                  </a:tcPr>
                </a:tc>
                <a:tc>
                  <a:txBody>
                    <a:bodyPr/>
                    <a:lstStyle/>
                    <a:p>
                      <a:pPr algn="ctr"/>
                      <a:r>
                        <a:rPr lang="en-US" sz="1100" dirty="0">
                          <a:latin typeface="Arial" panose="020B0604020202020204" pitchFamily="34" charset="0"/>
                          <a:cs typeface="Arial" panose="020B0604020202020204" pitchFamily="34" charset="0"/>
                        </a:rPr>
                        <a:t>Landed cost (TP0)</a:t>
                      </a:r>
                    </a:p>
                  </a:txBody>
                  <a:tcPr anchor="ctr">
                    <a:solidFill>
                      <a:srgbClr val="541299"/>
                    </a:solidFill>
                  </a:tcPr>
                </a:tc>
                <a:tc>
                  <a:txBody>
                    <a:bodyPr/>
                    <a:lstStyle/>
                    <a:p>
                      <a:pPr algn="ctr"/>
                      <a:r>
                        <a:rPr lang="en-US" sz="1100" dirty="0">
                          <a:latin typeface="Arial" panose="020B0604020202020204" pitchFamily="34" charset="0"/>
                          <a:cs typeface="Arial" panose="020B0604020202020204" pitchFamily="34" charset="0"/>
                        </a:rPr>
                        <a:t>Margin</a:t>
                      </a:r>
                    </a:p>
                  </a:txBody>
                  <a:tcPr anchor="ctr">
                    <a:solidFill>
                      <a:srgbClr val="541299"/>
                    </a:solidFill>
                  </a:tcPr>
                </a:tc>
                <a:tc>
                  <a:txBody>
                    <a:bodyPr/>
                    <a:lstStyle/>
                    <a:p>
                      <a:pPr algn="ctr"/>
                      <a:r>
                        <a:rPr lang="en-US" sz="1100" dirty="0">
                          <a:latin typeface="Arial" panose="020B0604020202020204" pitchFamily="34" charset="0"/>
                          <a:cs typeface="Arial" panose="020B0604020202020204" pitchFamily="34" charset="0"/>
                        </a:rPr>
                        <a:t>Margin %</a:t>
                      </a:r>
                    </a:p>
                  </a:txBody>
                  <a:tcPr anchor="ctr">
                    <a:solidFill>
                      <a:srgbClr val="541299"/>
                    </a:solidFill>
                  </a:tcPr>
                </a:tc>
                <a:extLst>
                  <a:ext uri="{0D108BD9-81ED-4DB2-BD59-A6C34878D82A}">
                    <a16:rowId xmlns:a16="http://schemas.microsoft.com/office/drawing/2014/main" val="2554515957"/>
                  </a:ext>
                </a:extLst>
              </a:tr>
              <a:tr h="594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dirty="0">
                        <a:solidFill>
                          <a:srgbClr val="000000"/>
                        </a:solidFill>
                        <a:latin typeface="Arial" panose="020B0604020202020204" pitchFamily="34" charset="0"/>
                        <a:cs typeface="Arial" panose="020B0604020202020204" pitchFamily="34" charset="0"/>
                      </a:endParaRPr>
                    </a:p>
                  </a:txBody>
                  <a:tcPr/>
                </a:tc>
                <a:tc>
                  <a:txBody>
                    <a:bodyPr/>
                    <a:lstStyle/>
                    <a:p>
                      <a:endParaRPr 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rgbClr val="000000"/>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rgbClr val="000000"/>
                        </a:solidFill>
                        <a:latin typeface="Arial" panose="020B0604020202020204" pitchFamily="34" charset="0"/>
                        <a:cs typeface="Arial" panose="020B0604020202020204" pitchFamily="34" charset="0"/>
                      </a:endParaRP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72136090"/>
                  </a:ext>
                </a:extLst>
              </a:tr>
              <a:tr h="5943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41030192"/>
                  </a:ext>
                </a:extLst>
              </a:tr>
              <a:tr h="5943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40737701"/>
                  </a:ext>
                </a:extLst>
              </a:tr>
              <a:tr h="5943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24546786"/>
                  </a:ext>
                </a:extLst>
              </a:tr>
              <a:tr h="5943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55299816"/>
                  </a:ext>
                </a:extLst>
              </a:tr>
              <a:tr h="5943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025643685"/>
                  </a:ext>
                </a:extLst>
              </a:tr>
            </a:tbl>
          </a:graphicData>
        </a:graphic>
      </p:graphicFrame>
      <p:pic>
        <p:nvPicPr>
          <p:cNvPr id="5" name="Picture 4" descr="A close up of a sign&#10;&#10;Description automatically generated">
            <a:extLst>
              <a:ext uri="{FF2B5EF4-FFF2-40B4-BE49-F238E27FC236}">
                <a16:creationId xmlns:a16="http://schemas.microsoft.com/office/drawing/2014/main" id="{68785148-17F3-EC2D-2E5C-16C86DCB00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6" name="Straight Connector 5">
            <a:extLst>
              <a:ext uri="{FF2B5EF4-FFF2-40B4-BE49-F238E27FC236}">
                <a16:creationId xmlns:a16="http://schemas.microsoft.com/office/drawing/2014/main" id="{4D59FE18-EFEF-B244-9F75-884ECD117819}"/>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7" name="Group 6">
            <a:extLst>
              <a:ext uri="{FF2B5EF4-FFF2-40B4-BE49-F238E27FC236}">
                <a16:creationId xmlns:a16="http://schemas.microsoft.com/office/drawing/2014/main" id="{E3DE8B71-3B02-9605-9F84-682A4D138E5E}"/>
              </a:ext>
            </a:extLst>
          </p:cNvPr>
          <p:cNvGrpSpPr/>
          <p:nvPr/>
        </p:nvGrpSpPr>
        <p:grpSpPr>
          <a:xfrm>
            <a:off x="8203214" y="526154"/>
            <a:ext cx="1619873" cy="1600200"/>
            <a:chOff x="8203214" y="526154"/>
            <a:chExt cx="1619873" cy="1600200"/>
          </a:xfrm>
        </p:grpSpPr>
        <p:sp>
          <p:nvSpPr>
            <p:cNvPr id="8" name="Oval 7">
              <a:extLst>
                <a:ext uri="{FF2B5EF4-FFF2-40B4-BE49-F238E27FC236}">
                  <a16:creationId xmlns:a16="http://schemas.microsoft.com/office/drawing/2014/main" id="{C3D906FD-3FE9-0B45-D3C7-880BCC54D7AE}"/>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0" name="TextBox 9">
              <a:extLst>
                <a:ext uri="{FF2B5EF4-FFF2-40B4-BE49-F238E27FC236}">
                  <a16:creationId xmlns:a16="http://schemas.microsoft.com/office/drawing/2014/main" id="{4E8A08BE-0ACB-57F2-4EB8-7133F01E7F11}"/>
                </a:ext>
              </a:extLst>
            </p:cNvPr>
            <p:cNvSpPr txBox="1"/>
            <p:nvPr/>
          </p:nvSpPr>
          <p:spPr>
            <a:xfrm>
              <a:off x="8203214" y="1051983"/>
              <a:ext cx="1619873" cy="707886"/>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Approach: Include details about your pricing structure </a:t>
              </a:r>
            </a:p>
            <a:p>
              <a:pPr algn="ctr"/>
              <a:r>
                <a:rPr lang="en-US" sz="1000" b="1" dirty="0">
                  <a:latin typeface="Arial" panose="020B0604020202020204" pitchFamily="34" charset="0"/>
                  <a:cs typeface="Arial" panose="020B0604020202020204" pitchFamily="34" charset="0"/>
                </a:rPr>
                <a:t>and strategy.</a:t>
              </a:r>
              <a:endParaRPr lang="en-US" sz="1000" b="1" dirty="0">
                <a:solidFill>
                  <a:srgbClr val="2B0F4F"/>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D2F19302-71D0-CE9C-39E7-3EBD192ADDDE}"/>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2" name="Title 1">
            <a:extLst>
              <a:ext uri="{FF2B5EF4-FFF2-40B4-BE49-F238E27FC236}">
                <a16:creationId xmlns:a16="http://schemas.microsoft.com/office/drawing/2014/main" id="{A8E69852-2575-333E-7AF0-F7A23C757783}"/>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Current pricing</a:t>
            </a:r>
            <a:endParaRPr lang="en-US" sz="3000" dirty="0">
              <a:solidFill>
                <a:srgbClr val="541299"/>
              </a:solidFill>
              <a:latin typeface="Georgia" panose="02040502050405020303" pitchFamily="18" charset="0"/>
            </a:endParaRPr>
          </a:p>
        </p:txBody>
      </p:sp>
      <p:sp>
        <p:nvSpPr>
          <p:cNvPr id="19" name="TextBox 18">
            <a:extLst>
              <a:ext uri="{FF2B5EF4-FFF2-40B4-BE49-F238E27FC236}">
                <a16:creationId xmlns:a16="http://schemas.microsoft.com/office/drawing/2014/main" id="{F1B951B1-4235-C092-4B84-5952FBFF4BDE}"/>
              </a:ext>
            </a:extLst>
          </p:cNvPr>
          <p:cNvSpPr txBox="1"/>
          <p:nvPr/>
        </p:nvSpPr>
        <p:spPr>
          <a:xfrm>
            <a:off x="511610" y="1363843"/>
            <a:ext cx="4298973"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STRUCTURE</a:t>
            </a:r>
          </a:p>
        </p:txBody>
      </p:sp>
    </p:spTree>
    <p:extLst>
      <p:ext uri="{BB962C8B-B14F-4D97-AF65-F5344CB8AC3E}">
        <p14:creationId xmlns:p14="http://schemas.microsoft.com/office/powerpoint/2010/main" val="8200621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29325D2-601F-43D2-BC1B-A712C5D4A62E}"/>
              </a:ext>
            </a:extLst>
          </p:cNvPr>
          <p:cNvSpPr txBox="1"/>
          <p:nvPr/>
        </p:nvSpPr>
        <p:spPr>
          <a:xfrm>
            <a:off x="10152770" y="1363843"/>
            <a:ext cx="1619873" cy="2618345"/>
          </a:xfrm>
          <a:prstGeom prst="rect">
            <a:avLst/>
          </a:prstGeom>
          <a:noFill/>
        </p:spPr>
        <p:txBody>
          <a:bodyPr wrap="square" lIns="91440" tIns="45720" rIns="91440" bIns="45720" rtlCol="0" anchor="t">
            <a:spAutoFit/>
          </a:bodyPr>
          <a:lstStyle/>
          <a:p>
            <a:pPr>
              <a:lnSpc>
                <a:spcPct val="110000"/>
              </a:lnSpc>
            </a:pPr>
            <a:r>
              <a:rPr lang="en-US" sz="1000" b="1" dirty="0">
                <a:latin typeface="Arial" panose="020B0604020202020204" pitchFamily="34" charset="0"/>
                <a:cs typeface="Arial" panose="020B0604020202020204" pitchFamily="34" charset="0"/>
              </a:rPr>
              <a:t>If applicable, include key details about reimbursement through varying payor types and at varying degrees of complexity.  </a:t>
            </a:r>
          </a:p>
          <a:p>
            <a:pPr>
              <a:lnSpc>
                <a:spcPct val="110000"/>
              </a:lnSpc>
            </a:pPr>
            <a:endParaRPr lang="en-US" sz="1000" b="1" dirty="0">
              <a:latin typeface="Arial" panose="020B0604020202020204" pitchFamily="34" charset="0"/>
              <a:cs typeface="Arial" panose="020B0604020202020204" pitchFamily="34" charset="0"/>
            </a:endParaRPr>
          </a:p>
          <a:p>
            <a:pPr>
              <a:lnSpc>
                <a:spcPct val="110000"/>
              </a:lnSpc>
            </a:pPr>
            <a:r>
              <a:rPr lang="en-US" sz="1000" b="1" dirty="0">
                <a:latin typeface="Arial" panose="020B0604020202020204" pitchFamily="34" charset="0"/>
                <a:cs typeface="Arial" panose="020B0604020202020204" pitchFamily="34" charset="0"/>
              </a:rPr>
              <a:t>Feel free to include landed or TP0 pricing and margin calculations as well. This can help to identify where you want the most customer acquisition. </a:t>
            </a:r>
          </a:p>
        </p:txBody>
      </p:sp>
      <p:pic>
        <p:nvPicPr>
          <p:cNvPr id="3" name="Picture 2" descr="A close up of a sign&#10;&#10;Description automatically generated">
            <a:extLst>
              <a:ext uri="{FF2B5EF4-FFF2-40B4-BE49-F238E27FC236}">
                <a16:creationId xmlns:a16="http://schemas.microsoft.com/office/drawing/2014/main" id="{DDE0C4F6-DDFF-3B5F-306F-B00EA5FD97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5" name="Straight Connector 4">
            <a:extLst>
              <a:ext uri="{FF2B5EF4-FFF2-40B4-BE49-F238E27FC236}">
                <a16:creationId xmlns:a16="http://schemas.microsoft.com/office/drawing/2014/main" id="{AD426362-9355-5E58-04C3-F57A6CFDFEE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6" name="Group 5">
            <a:extLst>
              <a:ext uri="{FF2B5EF4-FFF2-40B4-BE49-F238E27FC236}">
                <a16:creationId xmlns:a16="http://schemas.microsoft.com/office/drawing/2014/main" id="{FD9F2E3A-0D86-B0E5-C011-4ED6D9C3D724}"/>
              </a:ext>
            </a:extLst>
          </p:cNvPr>
          <p:cNvGrpSpPr/>
          <p:nvPr/>
        </p:nvGrpSpPr>
        <p:grpSpPr>
          <a:xfrm>
            <a:off x="8203214" y="526154"/>
            <a:ext cx="1619873" cy="1600200"/>
            <a:chOff x="8203214" y="526154"/>
            <a:chExt cx="1619873" cy="1600200"/>
          </a:xfrm>
        </p:grpSpPr>
        <p:sp>
          <p:nvSpPr>
            <p:cNvPr id="7" name="Oval 6">
              <a:extLst>
                <a:ext uri="{FF2B5EF4-FFF2-40B4-BE49-F238E27FC236}">
                  <a16:creationId xmlns:a16="http://schemas.microsoft.com/office/drawing/2014/main" id="{C8F48586-8E52-AC11-DABD-344FFCCCDD39}"/>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8" name="TextBox 7">
              <a:extLst>
                <a:ext uri="{FF2B5EF4-FFF2-40B4-BE49-F238E27FC236}">
                  <a16:creationId xmlns:a16="http://schemas.microsoft.com/office/drawing/2014/main" id="{97A5BF1F-70C4-BCD2-148E-9395D9C74EC0}"/>
                </a:ext>
              </a:extLst>
            </p:cNvPr>
            <p:cNvSpPr txBox="1"/>
            <p:nvPr/>
          </p:nvSpPr>
          <p:spPr>
            <a:xfrm>
              <a:off x="8203214" y="886237"/>
              <a:ext cx="1619873" cy="1169551"/>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Include details </a:t>
              </a:r>
              <a:r>
                <a:rPr lang="en-US" sz="1000" b="1" dirty="0">
                  <a:latin typeface="Arial"/>
                  <a:cs typeface="Arial"/>
                </a:rPr>
                <a:t>or charts for rebate structures, which can be listed out by GPO, tier, or however your rebate program is structured. </a:t>
              </a:r>
              <a:endParaRPr lang="en-US" sz="1000" b="1"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C74F09DE-5EA7-FF71-6D3A-67C5142E188A}"/>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1" name="Title 1">
            <a:extLst>
              <a:ext uri="{FF2B5EF4-FFF2-40B4-BE49-F238E27FC236}">
                <a16:creationId xmlns:a16="http://schemas.microsoft.com/office/drawing/2014/main" id="{B0D97139-ECF3-9EA7-4107-A003E673D88B}"/>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Current pricing</a:t>
            </a:r>
            <a:endParaRPr lang="en-US" sz="3000" dirty="0">
              <a:solidFill>
                <a:srgbClr val="541299"/>
              </a:solidFill>
              <a:latin typeface="Georgia" panose="02040502050405020303" pitchFamily="18" charset="0"/>
            </a:endParaRPr>
          </a:p>
        </p:txBody>
      </p:sp>
      <p:sp>
        <p:nvSpPr>
          <p:cNvPr id="12" name="TextBox 11">
            <a:extLst>
              <a:ext uri="{FF2B5EF4-FFF2-40B4-BE49-F238E27FC236}">
                <a16:creationId xmlns:a16="http://schemas.microsoft.com/office/drawing/2014/main" id="{FB8E874F-58B1-D3BA-9FA5-9547D1BDDB20}"/>
              </a:ext>
            </a:extLst>
          </p:cNvPr>
          <p:cNvSpPr txBox="1"/>
          <p:nvPr/>
        </p:nvSpPr>
        <p:spPr>
          <a:xfrm>
            <a:off x="511610" y="1363844"/>
            <a:ext cx="7034596" cy="338554"/>
          </a:xfrm>
          <a:prstGeom prst="rect">
            <a:avLst/>
          </a:prstGeom>
          <a:noFill/>
        </p:spPr>
        <p:txBody>
          <a:bodyPr wrap="square" rtlCol="0">
            <a:spAutoFit/>
          </a:bodyPr>
          <a:lstStyle/>
          <a:p>
            <a:r>
              <a:rPr lang="en-US" sz="1600" b="1" spc="300" dirty="0">
                <a:solidFill>
                  <a:srgbClr val="00B0F0"/>
                </a:solidFill>
                <a:latin typeface="Arial" panose="020B0604020202020204" pitchFamily="34" charset="0"/>
                <a:cs typeface="Arial" panose="020B0604020202020204" pitchFamily="34" charset="0"/>
              </a:rPr>
              <a:t>[REBATE AND/OUR REIMBURSEMENT STRUCTURE]</a:t>
            </a:r>
          </a:p>
        </p:txBody>
      </p:sp>
    </p:spTree>
    <p:extLst>
      <p:ext uri="{BB962C8B-B14F-4D97-AF65-F5344CB8AC3E}">
        <p14:creationId xmlns:p14="http://schemas.microsoft.com/office/powerpoint/2010/main" val="37530534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79F87677-B59F-BFE9-9658-AD7DADECED70}"/>
              </a:ext>
            </a:extLst>
          </p:cNvPr>
          <p:cNvSpPr txBox="1">
            <a:spLocks/>
          </p:cNvSpPr>
          <p:nvPr/>
        </p:nvSpPr>
        <p:spPr>
          <a:xfrm>
            <a:off x="10117532" y="1313329"/>
            <a:ext cx="1619873" cy="477109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latin typeface="Arial"/>
                <a:cs typeface="Arial"/>
              </a:rPr>
              <a:t>If proposing price changes / increases, lay out your varying scenarios and consider including the following:</a:t>
            </a:r>
          </a:p>
          <a:p>
            <a:pPr>
              <a:lnSpc>
                <a:spcPct val="110000"/>
              </a:lnSpc>
              <a:spcBef>
                <a:spcPts val="300"/>
              </a:spcBef>
              <a:spcAft>
                <a:spcPts val="300"/>
              </a:spcAft>
              <a:buFont typeface="Wingdings" pitchFamily="2" charset="2"/>
              <a:buChar char="§"/>
            </a:pPr>
            <a:r>
              <a:rPr lang="en-US" sz="1000" b="1" dirty="0">
                <a:latin typeface="Arial" panose="020B0604020202020204" pitchFamily="34" charset="0"/>
                <a:cs typeface="Arial" panose="020B0604020202020204" pitchFamily="34" charset="0"/>
              </a:rPr>
              <a:t>Timeframe for implementation</a:t>
            </a:r>
          </a:p>
          <a:p>
            <a:pPr>
              <a:lnSpc>
                <a:spcPct val="110000"/>
              </a:lnSpc>
              <a:spcBef>
                <a:spcPts val="300"/>
              </a:spcBef>
              <a:spcAft>
                <a:spcPts val="300"/>
              </a:spcAft>
              <a:buFont typeface="Wingdings" pitchFamily="2" charset="2"/>
              <a:buChar char="§"/>
            </a:pPr>
            <a:r>
              <a:rPr lang="en-US" sz="1000" b="1" dirty="0">
                <a:latin typeface="Arial" panose="020B0604020202020204" pitchFamily="34" charset="0"/>
                <a:cs typeface="Arial" panose="020B0604020202020204" pitchFamily="34" charset="0"/>
              </a:rPr>
              <a:t>Impact on GPO cycles</a:t>
            </a:r>
          </a:p>
          <a:p>
            <a:pPr>
              <a:lnSpc>
                <a:spcPct val="110000"/>
              </a:lnSpc>
              <a:spcBef>
                <a:spcPts val="300"/>
              </a:spcBef>
              <a:spcAft>
                <a:spcPts val="300"/>
              </a:spcAft>
              <a:buFont typeface="Wingdings" pitchFamily="2" charset="2"/>
              <a:buChar char="§"/>
            </a:pPr>
            <a:r>
              <a:rPr lang="en-US" sz="1000" b="1" dirty="0">
                <a:latin typeface="Arial" panose="020B0604020202020204" pitchFamily="34" charset="0"/>
                <a:cs typeface="Arial" panose="020B0604020202020204" pitchFamily="34" charset="0"/>
              </a:rPr>
              <a:t>Percentage of customer loss</a:t>
            </a:r>
          </a:p>
          <a:p>
            <a:pPr>
              <a:lnSpc>
                <a:spcPct val="110000"/>
              </a:lnSpc>
              <a:spcBef>
                <a:spcPts val="300"/>
              </a:spcBef>
              <a:spcAft>
                <a:spcPts val="300"/>
              </a:spcAft>
              <a:buFont typeface="Wingdings" pitchFamily="2" charset="2"/>
              <a:buChar char="§"/>
            </a:pPr>
            <a:r>
              <a:rPr lang="en-US" sz="1000" b="1" dirty="0">
                <a:latin typeface="Arial" panose="020B0604020202020204" pitchFamily="34" charset="0"/>
                <a:cs typeface="Arial" panose="020B0604020202020204" pitchFamily="34" charset="0"/>
              </a:rPr>
              <a:t>Impact on current agreements (if any)</a:t>
            </a:r>
          </a:p>
          <a:p>
            <a:pPr>
              <a:lnSpc>
                <a:spcPct val="110000"/>
              </a:lnSpc>
              <a:spcBef>
                <a:spcPts val="300"/>
              </a:spcBef>
              <a:spcAft>
                <a:spcPts val="300"/>
              </a:spcAft>
              <a:buFont typeface="Wingdings" pitchFamily="2" charset="2"/>
              <a:buChar char="§"/>
            </a:pPr>
            <a:r>
              <a:rPr lang="en-US" sz="1000" b="1" dirty="0">
                <a:latin typeface="Arial" panose="020B0604020202020204" pitchFamily="34" charset="0"/>
                <a:cs typeface="Arial" panose="020B0604020202020204" pitchFamily="34" charset="0"/>
              </a:rPr>
              <a:t>Implications to varying market segments </a:t>
            </a:r>
          </a:p>
        </p:txBody>
      </p:sp>
      <p:pic>
        <p:nvPicPr>
          <p:cNvPr id="7" name="Picture 6" descr="A close up of a sign&#10;&#10;Description automatically generated">
            <a:extLst>
              <a:ext uri="{FF2B5EF4-FFF2-40B4-BE49-F238E27FC236}">
                <a16:creationId xmlns:a16="http://schemas.microsoft.com/office/drawing/2014/main" id="{72EE0085-D5DE-5346-1E1B-9BF6E856C1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8" name="Straight Connector 7">
            <a:extLst>
              <a:ext uri="{FF2B5EF4-FFF2-40B4-BE49-F238E27FC236}">
                <a16:creationId xmlns:a16="http://schemas.microsoft.com/office/drawing/2014/main" id="{E81DB6AE-4641-A7DC-3D13-65B43E64FDB4}"/>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10" name="Group 9">
            <a:extLst>
              <a:ext uri="{FF2B5EF4-FFF2-40B4-BE49-F238E27FC236}">
                <a16:creationId xmlns:a16="http://schemas.microsoft.com/office/drawing/2014/main" id="{ECF9F530-03EC-9A63-3C0A-F82727EC05C9}"/>
              </a:ext>
            </a:extLst>
          </p:cNvPr>
          <p:cNvGrpSpPr/>
          <p:nvPr/>
        </p:nvGrpSpPr>
        <p:grpSpPr>
          <a:xfrm>
            <a:off x="8203214" y="526154"/>
            <a:ext cx="1619873" cy="1600200"/>
            <a:chOff x="8203214" y="526154"/>
            <a:chExt cx="1619873" cy="1600200"/>
          </a:xfrm>
        </p:grpSpPr>
        <p:sp>
          <p:nvSpPr>
            <p:cNvPr id="11" name="Oval 10">
              <a:extLst>
                <a:ext uri="{FF2B5EF4-FFF2-40B4-BE49-F238E27FC236}">
                  <a16:creationId xmlns:a16="http://schemas.microsoft.com/office/drawing/2014/main" id="{A712AE1A-0CA1-BDA2-C408-738C1FBB847A}"/>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2" name="TextBox 11">
              <a:extLst>
                <a:ext uri="{FF2B5EF4-FFF2-40B4-BE49-F238E27FC236}">
                  <a16:creationId xmlns:a16="http://schemas.microsoft.com/office/drawing/2014/main" id="{90884140-2A81-04D2-461B-1366C9521248}"/>
                </a:ext>
              </a:extLst>
            </p:cNvPr>
            <p:cNvSpPr txBox="1"/>
            <p:nvPr/>
          </p:nvSpPr>
          <p:spPr>
            <a:xfrm>
              <a:off x="8203214" y="963237"/>
              <a:ext cx="1619873" cy="707886"/>
            </a:xfrm>
            <a:prstGeom prst="rect">
              <a:avLst/>
            </a:prstGeom>
            <a:noFill/>
          </p:spPr>
          <p:txBody>
            <a:bodyPr wrap="square" rtlCol="0">
              <a:spAutoFit/>
            </a:bodyPr>
            <a:lstStyle/>
            <a:p>
              <a:pPr algn="ctr">
                <a:spcBef>
                  <a:spcPts val="300"/>
                </a:spcBef>
                <a:spcAft>
                  <a:spcPts val="300"/>
                </a:spcAft>
              </a:pPr>
              <a:r>
                <a:rPr lang="en-US" sz="1000" b="1" dirty="0">
                  <a:latin typeface="Arial" panose="020B0604020202020204" pitchFamily="34" charset="0"/>
                  <a:cs typeface="Arial" panose="020B0604020202020204" pitchFamily="34" charset="0"/>
                </a:rPr>
                <a:t>Create a </a:t>
              </a:r>
              <a:br>
                <a:rPr lang="en-US" sz="1000" b="1" dirty="0">
                  <a:latin typeface="Arial" panose="020B0604020202020204" pitchFamily="34" charset="0"/>
                  <a:cs typeface="Arial" panose="020B0604020202020204" pitchFamily="34" charset="0"/>
                </a:rPr>
              </a:br>
              <a:r>
                <a:rPr lang="en-US" sz="1000" b="1" dirty="0">
                  <a:latin typeface="Arial" panose="020B0604020202020204" pitchFamily="34" charset="0"/>
                  <a:cs typeface="Arial" panose="020B0604020202020204" pitchFamily="34" charset="0"/>
                </a:rPr>
                <a:t>list or chart highlighting specific pricing goals.</a:t>
              </a:r>
            </a:p>
          </p:txBody>
        </p:sp>
        <p:pic>
          <p:nvPicPr>
            <p:cNvPr id="13" name="Picture 12">
              <a:extLst>
                <a:ext uri="{FF2B5EF4-FFF2-40B4-BE49-F238E27FC236}">
                  <a16:creationId xmlns:a16="http://schemas.microsoft.com/office/drawing/2014/main" id="{015D24B1-CF02-40D1-BFEC-FD4D84AE508F}"/>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4" name="Title 1">
            <a:extLst>
              <a:ext uri="{FF2B5EF4-FFF2-40B4-BE49-F238E27FC236}">
                <a16:creationId xmlns:a16="http://schemas.microsoft.com/office/drawing/2014/main" id="{DF4F2581-DDDB-DAEC-3862-63CD6E2FED0A}"/>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Overall pricing goals and recommendations</a:t>
            </a:r>
            <a:endParaRPr lang="en-US" sz="3000" dirty="0">
              <a:solidFill>
                <a:srgbClr val="541299"/>
              </a:solidFill>
              <a:latin typeface="Georgia" panose="02040502050405020303" pitchFamily="18" charset="0"/>
            </a:endParaRPr>
          </a:p>
        </p:txBody>
      </p:sp>
    </p:spTree>
    <p:extLst>
      <p:ext uri="{BB962C8B-B14F-4D97-AF65-F5344CB8AC3E}">
        <p14:creationId xmlns:p14="http://schemas.microsoft.com/office/powerpoint/2010/main" val="27308080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912344"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I wish I knew (IWIK)</a:t>
            </a:r>
            <a:endParaRPr lang="en-US" sz="6000"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10C50721-65E1-2EFD-1190-9B807149CA25}"/>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4775043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A0F790-8CA7-39AA-D525-09CC3FFD6FE2}"/>
              </a:ext>
            </a:extLst>
          </p:cNvPr>
          <p:cNvSpPr txBox="1"/>
          <p:nvPr/>
        </p:nvSpPr>
        <p:spPr>
          <a:xfrm>
            <a:off x="10152770" y="1363843"/>
            <a:ext cx="1761424" cy="1941237"/>
          </a:xfrm>
          <a:prstGeom prst="rect">
            <a:avLst/>
          </a:prstGeom>
          <a:noFill/>
        </p:spPr>
        <p:txBody>
          <a:bodyPr wrap="square" lIns="91440" tIns="45720" rIns="91440" bIns="45720" rtlCol="0" anchor="t">
            <a:spAutoFit/>
          </a:bodyPr>
          <a:lstStyle/>
          <a:p>
            <a:pPr>
              <a:lnSpc>
                <a:spcPct val="110000"/>
              </a:lnSpc>
            </a:pPr>
            <a:r>
              <a:rPr lang="en-US" sz="1000" b="1" dirty="0">
                <a:latin typeface="Arial"/>
                <a:cs typeface="Arial"/>
              </a:rPr>
              <a:t>This can be external items, internal factors you want to understand more about, and whether a budget request is required to gather information. These should be framed as output statements and act as a catalyst to bring clarity to an issue. </a:t>
            </a:r>
            <a:endParaRPr lang="en-US" sz="1000" b="1"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nvGraphicFramePr>
        <p:xfrm>
          <a:off x="511610" y="2483815"/>
          <a:ext cx="9326880" cy="3749040"/>
        </p:xfrm>
        <a:graphic>
          <a:graphicData uri="http://schemas.openxmlformats.org/drawingml/2006/table">
            <a:tbl>
              <a:tblPr firstRow="1" bandRow="1">
                <a:effectLst/>
                <a:tableStyleId>{638B1855-1B75-4FBE-930C-398BA8C253C6}</a:tableStyleId>
              </a:tblPr>
              <a:tblGrid>
                <a:gridCol w="2331720">
                  <a:extLst>
                    <a:ext uri="{9D8B030D-6E8A-4147-A177-3AD203B41FA5}">
                      <a16:colId xmlns:a16="http://schemas.microsoft.com/office/drawing/2014/main" val="20000"/>
                    </a:ext>
                  </a:extLst>
                </a:gridCol>
                <a:gridCol w="2941453">
                  <a:extLst>
                    <a:ext uri="{9D8B030D-6E8A-4147-A177-3AD203B41FA5}">
                      <a16:colId xmlns:a16="http://schemas.microsoft.com/office/drawing/2014/main" val="20001"/>
                    </a:ext>
                  </a:extLst>
                </a:gridCol>
                <a:gridCol w="1721987">
                  <a:extLst>
                    <a:ext uri="{9D8B030D-6E8A-4147-A177-3AD203B41FA5}">
                      <a16:colId xmlns:a16="http://schemas.microsoft.com/office/drawing/2014/main" val="20002"/>
                    </a:ext>
                  </a:extLst>
                </a:gridCol>
                <a:gridCol w="2331720">
                  <a:extLst>
                    <a:ext uri="{9D8B030D-6E8A-4147-A177-3AD203B41FA5}">
                      <a16:colId xmlns:a16="http://schemas.microsoft.com/office/drawing/2014/main" val="20003"/>
                    </a:ext>
                  </a:extLst>
                </a:gridCol>
              </a:tblGrid>
              <a:tr h="548640">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u="none" kern="1100" cap="all" spc="150" dirty="0">
                          <a:solidFill>
                            <a:schemeClr val="bg1"/>
                          </a:solidFill>
                          <a:latin typeface="Arial" panose="020B0604020202020204" pitchFamily="34" charset="0"/>
                          <a:cs typeface="Arial" panose="020B0604020202020204" pitchFamily="34" charset="0"/>
                        </a:rPr>
                        <a:t>I wish I knew</a:t>
                      </a:r>
                    </a:p>
                  </a:txBody>
                  <a:tcPr anchor="ctr" anchorCtr="1">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541299"/>
                    </a:solidFill>
                  </a:tcPr>
                </a:tc>
                <a:tc>
                  <a:txBody>
                    <a:bodyPr/>
                    <a:lstStyle/>
                    <a:p>
                      <a:pPr algn="ctr"/>
                      <a:r>
                        <a:rPr lang="en-US" sz="1100" b="1" u="none" kern="1100" cap="all" spc="150" dirty="0">
                          <a:solidFill>
                            <a:schemeClr val="bg1"/>
                          </a:solidFill>
                          <a:latin typeface="Arial" panose="020B0604020202020204" pitchFamily="34" charset="0"/>
                          <a:cs typeface="Arial" panose="020B0604020202020204" pitchFamily="34" charset="0"/>
                        </a:rPr>
                        <a:t>How am I going to gather the information / Sources</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u="none" kern="1000" cap="all" spc="150" dirty="0">
                          <a:solidFill>
                            <a:schemeClr val="bg1"/>
                          </a:solidFill>
                          <a:latin typeface="Arial" panose="020B0604020202020204" pitchFamily="34" charset="0"/>
                          <a:ea typeface="Arial" charset="0"/>
                          <a:cs typeface="Arial" panose="020B0604020202020204" pitchFamily="34" charset="0"/>
                        </a:rPr>
                        <a:t>Timing</a:t>
                      </a:r>
                    </a:p>
                  </a:txBody>
                  <a:tcPr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541299"/>
                    </a:solidFill>
                  </a:tcPr>
                </a:tc>
                <a:tc>
                  <a:txBody>
                    <a:bodyPr/>
                    <a:lstStyle/>
                    <a:p>
                      <a:pPr marL="0" marR="0" indent="0" algn="ctr" defTabSz="685800" rtl="0" eaLnBrk="1" fontAlgn="auto" latinLnBrk="0" hangingPunct="1">
                        <a:lnSpc>
                          <a:spcPct val="100000"/>
                        </a:lnSpc>
                        <a:spcBef>
                          <a:spcPts val="0"/>
                        </a:spcBef>
                        <a:spcAft>
                          <a:spcPts val="0"/>
                        </a:spcAft>
                        <a:buClrTx/>
                        <a:buSzTx/>
                        <a:buFont typeface="Arial"/>
                        <a:buNone/>
                        <a:tabLst/>
                        <a:defRPr/>
                      </a:pPr>
                      <a:r>
                        <a:rPr lang="en-US" sz="1100" b="1" u="none" kern="1000" cap="all" spc="150" dirty="0">
                          <a:solidFill>
                            <a:schemeClr val="bg1"/>
                          </a:solidFill>
                          <a:latin typeface="Arial" panose="020B0604020202020204" pitchFamily="34" charset="0"/>
                          <a:ea typeface="Arial" charset="0"/>
                          <a:cs typeface="Arial" panose="020B0604020202020204" pitchFamily="34" charset="0"/>
                        </a:rPr>
                        <a:t>Budget</a:t>
                      </a:r>
                    </a:p>
                  </a:txBody>
                  <a:tcPr anchor="ctr" anchorCtr="1">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541299"/>
                    </a:solidFill>
                  </a:tcPr>
                </a:tc>
                <a:extLst>
                  <a:ext uri="{0D108BD9-81ED-4DB2-BD59-A6C34878D82A}">
                    <a16:rowId xmlns:a16="http://schemas.microsoft.com/office/drawing/2014/main" val="10000"/>
                  </a:ext>
                </a:extLst>
              </a:tr>
              <a:tr h="640080">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171450" indent="-171450" algn="l">
                        <a:buFont typeface="Arial" panose="020B0604020202020204" pitchFamily="34" charset="0"/>
                        <a:buChar cha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charset="0"/>
                        <a:buNone/>
                        <a:tabLst/>
                        <a:defRP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40080">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171450" indent="-171450" algn="l">
                        <a:buFont typeface="Arial" panose="020B0604020202020204" pitchFamily="34" charset="0"/>
                        <a:buChar cha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charset="0"/>
                        <a:buNone/>
                        <a:tabLst/>
                        <a:defRP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40080">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171450" indent="-171450" algn="l">
                        <a:buFont typeface="Arial" panose="020B0604020202020204" pitchFamily="34" charset="0"/>
                        <a:buChar cha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930868273"/>
                  </a:ext>
                </a:extLst>
              </a:tr>
              <a:tr h="640080">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171450" indent="-171450" algn="l">
                        <a:buFont typeface="Arial" panose="020B0604020202020204" pitchFamily="34" charset="0"/>
                        <a:buChar cha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640080">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171450" indent="-171450" algn="l">
                        <a:buFont typeface="Arial" panose="020B0604020202020204" pitchFamily="34" charset="0"/>
                        <a:buChar cha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indent="0" algn="l">
                        <a:buFont typeface="Arial"/>
                        <a:buNone/>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endParaRPr lang="en-US" sz="1100" b="0" u="none" kern="1100" cap="none" spc="0" dirty="0">
                        <a:solidFill>
                          <a:schemeClr val="tx1"/>
                        </a:solidFill>
                        <a:latin typeface="Arial" panose="020B0604020202020204" pitchFamily="34" charset="0"/>
                        <a:ea typeface="Arial"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pic>
        <p:nvPicPr>
          <p:cNvPr id="6" name="Picture 5" descr="A close up of a sign&#10;&#10;Description automatically generated">
            <a:extLst>
              <a:ext uri="{FF2B5EF4-FFF2-40B4-BE49-F238E27FC236}">
                <a16:creationId xmlns:a16="http://schemas.microsoft.com/office/drawing/2014/main" id="{EA71AF50-978E-5148-354C-86E7FE3A4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7" name="Straight Connector 6">
            <a:extLst>
              <a:ext uri="{FF2B5EF4-FFF2-40B4-BE49-F238E27FC236}">
                <a16:creationId xmlns:a16="http://schemas.microsoft.com/office/drawing/2014/main" id="{836EC559-3CB7-DF2D-E41B-A255695FD6A6}"/>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8" name="Group 7">
            <a:extLst>
              <a:ext uri="{FF2B5EF4-FFF2-40B4-BE49-F238E27FC236}">
                <a16:creationId xmlns:a16="http://schemas.microsoft.com/office/drawing/2014/main" id="{1E30B9E5-FF31-5E42-C303-702927DE61DB}"/>
              </a:ext>
            </a:extLst>
          </p:cNvPr>
          <p:cNvGrpSpPr/>
          <p:nvPr/>
        </p:nvGrpSpPr>
        <p:grpSpPr>
          <a:xfrm>
            <a:off x="8203214" y="526154"/>
            <a:ext cx="1619873" cy="1600200"/>
            <a:chOff x="8203214" y="526154"/>
            <a:chExt cx="1619873" cy="1600200"/>
          </a:xfrm>
        </p:grpSpPr>
        <p:sp>
          <p:nvSpPr>
            <p:cNvPr id="9" name="Oval 8">
              <a:extLst>
                <a:ext uri="{FF2B5EF4-FFF2-40B4-BE49-F238E27FC236}">
                  <a16:creationId xmlns:a16="http://schemas.microsoft.com/office/drawing/2014/main" id="{646D52C3-AA70-F348-CBC4-1DFE71E5B9A8}"/>
                </a:ext>
              </a:extLst>
            </p:cNvPr>
            <p:cNvSpPr/>
            <p:nvPr/>
          </p:nvSpPr>
          <p:spPr>
            <a:xfrm>
              <a:off x="8213050" y="526154"/>
              <a:ext cx="1600200" cy="1600200"/>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0" name="TextBox 9">
              <a:extLst>
                <a:ext uri="{FF2B5EF4-FFF2-40B4-BE49-F238E27FC236}">
                  <a16:creationId xmlns:a16="http://schemas.microsoft.com/office/drawing/2014/main" id="{3248A405-6C7A-8356-F243-47DF50D8A95E}"/>
                </a:ext>
              </a:extLst>
            </p:cNvPr>
            <p:cNvSpPr txBox="1"/>
            <p:nvPr/>
          </p:nvSpPr>
          <p:spPr>
            <a:xfrm>
              <a:off x="8203214" y="1051983"/>
              <a:ext cx="1619873" cy="707886"/>
            </a:xfrm>
            <a:prstGeom prst="rect">
              <a:avLst/>
            </a:prstGeom>
            <a:noFill/>
          </p:spPr>
          <p:txBody>
            <a:bodyPr wrap="square" rtlCol="0">
              <a:spAutoFit/>
            </a:bodyPr>
            <a:lstStyle/>
            <a:p>
              <a:pPr algn="ctr"/>
              <a:r>
                <a:rPr lang="en-US" sz="1000" b="1" dirty="0">
                  <a:latin typeface="Arial"/>
                  <a:cs typeface="Arial"/>
                </a:rPr>
                <a:t>Customize this </a:t>
              </a:r>
            </a:p>
            <a:p>
              <a:pPr algn="ctr"/>
              <a:r>
                <a:rPr lang="en-US" sz="1000" b="1" dirty="0">
                  <a:latin typeface="Arial"/>
                  <a:cs typeface="Arial"/>
                </a:rPr>
                <a:t>to what </a:t>
              </a:r>
              <a:br>
                <a:rPr lang="en-US" sz="1000" b="1" dirty="0">
                  <a:latin typeface="Arial"/>
                  <a:cs typeface="Arial"/>
                </a:rPr>
              </a:br>
              <a:r>
                <a:rPr lang="en-US" sz="1000" b="1" dirty="0">
                  <a:latin typeface="Arial"/>
                  <a:cs typeface="Arial"/>
                </a:rPr>
                <a:t>you want to </a:t>
              </a:r>
            </a:p>
            <a:p>
              <a:pPr algn="ctr"/>
              <a:r>
                <a:rPr lang="en-US" sz="1000" b="1" dirty="0">
                  <a:latin typeface="Arial"/>
                  <a:cs typeface="Arial"/>
                </a:rPr>
                <a:t>know. </a:t>
              </a:r>
              <a:endParaRPr lang="en-US" sz="1000" b="1" dirty="0">
                <a:solidFill>
                  <a:srgbClr val="2B0F4F"/>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EB5C65EB-AB99-7686-F79D-67E18E000EE1}"/>
                </a:ext>
              </a:extLst>
            </p:cNvPr>
            <p:cNvPicPr>
              <a:picLocks noChangeAspect="1"/>
            </p:cNvPicPr>
            <p:nvPr/>
          </p:nvPicPr>
          <p:blipFill>
            <a:blip r:embed="rId3"/>
            <a:stretch>
              <a:fillRect/>
            </a:stretch>
          </p:blipFill>
          <p:spPr>
            <a:xfrm>
              <a:off x="8906303" y="653062"/>
              <a:ext cx="213694" cy="213694"/>
            </a:xfrm>
            <a:prstGeom prst="rect">
              <a:avLst/>
            </a:prstGeom>
          </p:spPr>
        </p:pic>
      </p:grpSp>
      <p:sp>
        <p:nvSpPr>
          <p:cNvPr id="12" name="Title 1">
            <a:extLst>
              <a:ext uri="{FF2B5EF4-FFF2-40B4-BE49-F238E27FC236}">
                <a16:creationId xmlns:a16="http://schemas.microsoft.com/office/drawing/2014/main" id="{3DE629DA-25F5-2BBB-3DA0-F049754231CD}"/>
              </a:ext>
            </a:extLst>
          </p:cNvPr>
          <p:cNvSpPr txBox="1">
            <a:spLocks/>
          </p:cNvSpPr>
          <p:nvPr/>
        </p:nvSpPr>
        <p:spPr>
          <a:xfrm>
            <a:off x="457201" y="332913"/>
            <a:ext cx="765184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latin typeface="Georgia"/>
              </a:rPr>
              <a:t>"I wish I knew" (IWIK)</a:t>
            </a:r>
            <a:endParaRPr lang="en-US" sz="3000" dirty="0">
              <a:solidFill>
                <a:srgbClr val="541299"/>
              </a:solidFill>
              <a:latin typeface="Georgia" panose="02040502050405020303" pitchFamily="18" charset="0"/>
            </a:endParaRPr>
          </a:p>
        </p:txBody>
      </p:sp>
      <p:sp>
        <p:nvSpPr>
          <p:cNvPr id="5" name="TextBox 4">
            <a:extLst>
              <a:ext uri="{FF2B5EF4-FFF2-40B4-BE49-F238E27FC236}">
                <a16:creationId xmlns:a16="http://schemas.microsoft.com/office/drawing/2014/main" id="{73A40871-EA15-B270-B76C-CB9EE9EDBD88}"/>
              </a:ext>
            </a:extLst>
          </p:cNvPr>
          <p:cNvSpPr txBox="1"/>
          <p:nvPr/>
        </p:nvSpPr>
        <p:spPr>
          <a:xfrm>
            <a:off x="511610" y="1363844"/>
            <a:ext cx="7034596" cy="612988"/>
          </a:xfrm>
          <a:prstGeom prst="rect">
            <a:avLst/>
          </a:prstGeom>
          <a:noFill/>
        </p:spPr>
        <p:txBody>
          <a:bodyPr wrap="square" rtlCol="0">
            <a:spAutoFit/>
          </a:bodyPr>
          <a:lstStyle/>
          <a:p>
            <a:pPr>
              <a:lnSpc>
                <a:spcPct val="110000"/>
              </a:lnSpc>
            </a:pPr>
            <a:r>
              <a:rPr lang="en-US" sz="1600" b="1" dirty="0">
                <a:solidFill>
                  <a:srgbClr val="00B0F0"/>
                </a:solidFill>
                <a:latin typeface="Arial"/>
                <a:cs typeface="Arial"/>
              </a:rPr>
              <a:t>There are four components to the IWIK process: </a:t>
            </a:r>
          </a:p>
          <a:p>
            <a:pPr>
              <a:lnSpc>
                <a:spcPct val="110000"/>
              </a:lnSpc>
            </a:pPr>
            <a:r>
              <a:rPr lang="en-US" sz="1600" b="1" spc="300" dirty="0">
                <a:solidFill>
                  <a:srgbClr val="00B0F0"/>
                </a:solidFill>
                <a:latin typeface="Arial"/>
                <a:cs typeface="Arial"/>
              </a:rPr>
              <a:t>ASK, BRAINSTORM, CAPTURE, AND DELIBERATE </a:t>
            </a:r>
            <a:endParaRPr lang="en-US" sz="1600" b="1" spc="300"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3386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Appendix</a:t>
            </a:r>
            <a:endParaRPr lang="en-US" sz="6000" i="1" dirty="0">
              <a:solidFill>
                <a:srgbClr val="541299"/>
              </a:solidFill>
              <a:latin typeface="Georgia" panose="02040502050405020303" pitchFamily="18" charset="0"/>
              <a:cs typeface="Arial" panose="020B0604020202020204" pitchFamily="34" charset="0"/>
            </a:endParaRPr>
          </a:p>
        </p:txBody>
      </p:sp>
      <p:sp>
        <p:nvSpPr>
          <p:cNvPr id="6" name="Subtitle 2">
            <a:extLst>
              <a:ext uri="{FF2B5EF4-FFF2-40B4-BE49-F238E27FC236}">
                <a16:creationId xmlns:a16="http://schemas.microsoft.com/office/drawing/2014/main" id="{ADBAA94F-E610-689B-96D5-505129C54D23}"/>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7429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a:extLst>
              <a:ext uri="{FF2B5EF4-FFF2-40B4-BE49-F238E27FC236}">
                <a16:creationId xmlns:a16="http://schemas.microsoft.com/office/drawing/2014/main" id="{43F31806-6B45-36EE-356E-0EF7EDC9DDD3}"/>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4581171" y="2128889"/>
            <a:ext cx="5565677"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Top macro external theme / trend</a:t>
            </a:r>
          </a:p>
        </p:txBody>
      </p:sp>
      <p:sp>
        <p:nvSpPr>
          <p:cNvPr id="11" name="AutoShape 4" descr="Image result for clinical thinking"/>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12" name="AutoShape 6" descr="Image result for clinical thinking"/>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4" name="Title 1">
            <a:extLst>
              <a:ext uri="{FF2B5EF4-FFF2-40B4-BE49-F238E27FC236}">
                <a16:creationId xmlns:a16="http://schemas.microsoft.com/office/drawing/2014/main" id="{A74EA161-4C80-E00F-5FBA-FAD4175B8E4C}"/>
              </a:ext>
            </a:extLst>
          </p:cNvPr>
          <p:cNvSpPr txBox="1">
            <a:spLocks/>
          </p:cNvSpPr>
          <p:nvPr/>
        </p:nvSpPr>
        <p:spPr>
          <a:xfrm>
            <a:off x="457200" y="332913"/>
            <a:ext cx="1011555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541299"/>
                </a:solidFill>
                <a:latin typeface="Georgia" panose="02040502050405020303" pitchFamily="18" charset="0"/>
                <a:ea typeface="+mj-ea"/>
                <a:cs typeface="+mj-cs"/>
              </a:defRPr>
            </a:lvl1pPr>
          </a:lstStyle>
          <a:p>
            <a:r>
              <a:rPr lang="en-US" sz="2800" dirty="0"/>
              <a:t>Macro external themes</a:t>
            </a:r>
          </a:p>
        </p:txBody>
      </p:sp>
      <p:pic>
        <p:nvPicPr>
          <p:cNvPr id="9" name="Picture 8" descr="A close up of a sign&#10;&#10;Description automatically generated">
            <a:extLst>
              <a:ext uri="{FF2B5EF4-FFF2-40B4-BE49-F238E27FC236}">
                <a16:creationId xmlns:a16="http://schemas.microsoft.com/office/drawing/2014/main" id="{71652050-32FF-4060-BF61-47DAB35C2E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sp>
        <p:nvSpPr>
          <p:cNvPr id="16" name="Rectangle 15">
            <a:extLst>
              <a:ext uri="{FF2B5EF4-FFF2-40B4-BE49-F238E27FC236}">
                <a16:creationId xmlns:a16="http://schemas.microsoft.com/office/drawing/2014/main" id="{8096A6C3-DF97-B95C-5FEE-6C3064BBF6F3}"/>
              </a:ext>
            </a:extLst>
          </p:cNvPr>
          <p:cNvSpPr/>
          <p:nvPr/>
        </p:nvSpPr>
        <p:spPr>
          <a:xfrm>
            <a:off x="2337707" y="3350572"/>
            <a:ext cx="2912484" cy="1139786"/>
          </a:xfrm>
          <a:prstGeom prst="rect">
            <a:avLst/>
          </a:prstGeom>
          <a:solidFill>
            <a:srgbClr val="5412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eorgia" panose="02040502050405020303" pitchFamily="18" charset="0"/>
              </a:rPr>
              <a:t>Image or icon </a:t>
            </a:r>
          </a:p>
          <a:p>
            <a:pPr algn="ctr"/>
            <a:r>
              <a:rPr lang="en-US" dirty="0">
                <a:latin typeface="Georgia" panose="02040502050405020303" pitchFamily="18" charset="0"/>
              </a:rPr>
              <a:t>placeholder</a:t>
            </a:r>
          </a:p>
        </p:txBody>
      </p:sp>
      <p:sp>
        <p:nvSpPr>
          <p:cNvPr id="17" name="TextBox 16">
            <a:extLst>
              <a:ext uri="{FF2B5EF4-FFF2-40B4-BE49-F238E27FC236}">
                <a16:creationId xmlns:a16="http://schemas.microsoft.com/office/drawing/2014/main" id="{1E57DC8F-247C-D917-D475-53825A9A3941}"/>
              </a:ext>
            </a:extLst>
          </p:cNvPr>
          <p:cNvSpPr txBox="1"/>
          <p:nvPr/>
        </p:nvSpPr>
        <p:spPr>
          <a:xfrm>
            <a:off x="5479242" y="3745418"/>
            <a:ext cx="5565677"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2nd macro external theme / trend</a:t>
            </a:r>
          </a:p>
        </p:txBody>
      </p:sp>
      <p:sp>
        <p:nvSpPr>
          <p:cNvPr id="18" name="Rectangle 17">
            <a:extLst>
              <a:ext uri="{FF2B5EF4-FFF2-40B4-BE49-F238E27FC236}">
                <a16:creationId xmlns:a16="http://schemas.microsoft.com/office/drawing/2014/main" id="{5DEEFBD0-D1C2-7038-95D5-979909DAC97A}"/>
              </a:ext>
            </a:extLst>
          </p:cNvPr>
          <p:cNvSpPr/>
          <p:nvPr/>
        </p:nvSpPr>
        <p:spPr>
          <a:xfrm>
            <a:off x="3586843" y="5007922"/>
            <a:ext cx="2912484" cy="1139786"/>
          </a:xfrm>
          <a:prstGeom prst="rect">
            <a:avLst/>
          </a:prstGeom>
          <a:solidFill>
            <a:srgbClr val="5412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eorgia" panose="02040502050405020303" pitchFamily="18" charset="0"/>
              </a:rPr>
              <a:t>Image or icon </a:t>
            </a:r>
          </a:p>
          <a:p>
            <a:pPr algn="ctr"/>
            <a:r>
              <a:rPr lang="en-US" dirty="0">
                <a:latin typeface="Georgia" panose="02040502050405020303" pitchFamily="18" charset="0"/>
              </a:rPr>
              <a:t>placeholder</a:t>
            </a:r>
          </a:p>
        </p:txBody>
      </p:sp>
      <p:sp>
        <p:nvSpPr>
          <p:cNvPr id="19" name="TextBox 18">
            <a:extLst>
              <a:ext uri="{FF2B5EF4-FFF2-40B4-BE49-F238E27FC236}">
                <a16:creationId xmlns:a16="http://schemas.microsoft.com/office/drawing/2014/main" id="{FC63759E-F297-DDBE-5179-A541BD1AEFAA}"/>
              </a:ext>
            </a:extLst>
          </p:cNvPr>
          <p:cNvSpPr txBox="1"/>
          <p:nvPr/>
        </p:nvSpPr>
        <p:spPr>
          <a:xfrm>
            <a:off x="6728378" y="5402768"/>
            <a:ext cx="5565677"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3rd macro external theme / trend</a:t>
            </a:r>
          </a:p>
        </p:txBody>
      </p:sp>
      <p:sp>
        <p:nvSpPr>
          <p:cNvPr id="30" name="Slide Number Placeholder 5">
            <a:extLst>
              <a:ext uri="{FF2B5EF4-FFF2-40B4-BE49-F238E27FC236}">
                <a16:creationId xmlns:a16="http://schemas.microsoft.com/office/drawing/2014/main" id="{CF1E64A3-61C7-E9E2-3FE4-076027B16905}"/>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5</a:t>
            </a:fld>
            <a:endParaRPr lang="en-US" dirty="0">
              <a:latin typeface="Arial" panose="020B0604020202020204" pitchFamily="34" charset="0"/>
            </a:endParaRPr>
          </a:p>
        </p:txBody>
      </p:sp>
      <p:grpSp>
        <p:nvGrpSpPr>
          <p:cNvPr id="28" name="Group 27">
            <a:extLst>
              <a:ext uri="{FF2B5EF4-FFF2-40B4-BE49-F238E27FC236}">
                <a16:creationId xmlns:a16="http://schemas.microsoft.com/office/drawing/2014/main" id="{5846E5F3-0636-0C6A-16E4-2AA98A97667D}"/>
              </a:ext>
            </a:extLst>
          </p:cNvPr>
          <p:cNvGrpSpPr/>
          <p:nvPr/>
        </p:nvGrpSpPr>
        <p:grpSpPr>
          <a:xfrm>
            <a:off x="8346611" y="725069"/>
            <a:ext cx="1560443" cy="1560443"/>
            <a:chOff x="10241280" y="2738535"/>
            <a:chExt cx="1560443" cy="1560443"/>
          </a:xfrm>
        </p:grpSpPr>
        <p:sp>
          <p:nvSpPr>
            <p:cNvPr id="23" name="Oval 22">
              <a:extLst>
                <a:ext uri="{FF2B5EF4-FFF2-40B4-BE49-F238E27FC236}">
                  <a16:creationId xmlns:a16="http://schemas.microsoft.com/office/drawing/2014/main" id="{2AB004BF-F147-69B4-7B2D-2631E32841E2}"/>
                </a:ext>
              </a:extLst>
            </p:cNvPr>
            <p:cNvSpPr/>
            <p:nvPr/>
          </p:nvSpPr>
          <p:spPr>
            <a:xfrm>
              <a:off x="10241280" y="2738535"/>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24" name="TextBox 23">
              <a:extLst>
                <a:ext uri="{FF2B5EF4-FFF2-40B4-BE49-F238E27FC236}">
                  <a16:creationId xmlns:a16="http://schemas.microsoft.com/office/drawing/2014/main" id="{2C803861-713C-F617-A11B-32BD38DC36ED}"/>
                </a:ext>
              </a:extLst>
            </p:cNvPr>
            <p:cNvSpPr txBox="1"/>
            <p:nvPr/>
          </p:nvSpPr>
          <p:spPr>
            <a:xfrm>
              <a:off x="10336205" y="3093823"/>
              <a:ext cx="1370592" cy="1015663"/>
            </a:xfrm>
            <a:prstGeom prst="rect">
              <a:avLst/>
            </a:prstGeom>
            <a:noFill/>
          </p:spPr>
          <p:txBody>
            <a:bodyPr wrap="square" rtlCol="0">
              <a:spAutoFit/>
            </a:bodyPr>
            <a:lstStyle/>
            <a:p>
              <a:pPr algn="ctr"/>
              <a:r>
                <a:rPr lang="en-US" sz="1000" b="1" dirty="0">
                  <a:solidFill>
                    <a:srgbClr val="2B0F4F"/>
                  </a:solidFill>
                  <a:latin typeface="Arial" panose="020B0604020202020204" pitchFamily="34" charset="0"/>
                  <a:cs typeface="Arial" panose="020B0604020202020204" pitchFamily="34" charset="0"/>
                </a:rPr>
                <a:t>Identify several external and internal concepts to help give purpose to your proposal.</a:t>
              </a:r>
            </a:p>
          </p:txBody>
        </p:sp>
        <p:pic>
          <p:nvPicPr>
            <p:cNvPr id="27" name="Picture 26">
              <a:extLst>
                <a:ext uri="{FF2B5EF4-FFF2-40B4-BE49-F238E27FC236}">
                  <a16:creationId xmlns:a16="http://schemas.microsoft.com/office/drawing/2014/main" id="{F5183D82-1367-D878-124C-62BCD8E405E1}"/>
                </a:ext>
              </a:extLst>
            </p:cNvPr>
            <p:cNvPicPr>
              <a:picLocks noChangeAspect="1"/>
            </p:cNvPicPr>
            <p:nvPr/>
          </p:nvPicPr>
          <p:blipFill>
            <a:blip r:embed="rId3"/>
            <a:stretch>
              <a:fillRect/>
            </a:stretch>
          </p:blipFill>
          <p:spPr>
            <a:xfrm>
              <a:off x="10914654" y="2842957"/>
              <a:ext cx="213694" cy="213694"/>
            </a:xfrm>
            <a:prstGeom prst="rect">
              <a:avLst/>
            </a:prstGeom>
          </p:spPr>
        </p:pic>
      </p:grpSp>
      <p:sp>
        <p:nvSpPr>
          <p:cNvPr id="5" name="Picture Placeholder 3">
            <a:extLst>
              <a:ext uri="{FF2B5EF4-FFF2-40B4-BE49-F238E27FC236}">
                <a16:creationId xmlns:a16="http://schemas.microsoft.com/office/drawing/2014/main" id="{109E6EED-F746-BA4B-EDA8-D252AAE4CCB2}"/>
              </a:ext>
            </a:extLst>
          </p:cNvPr>
          <p:cNvSpPr>
            <a:spLocks noGrp="1"/>
          </p:cNvSpPr>
          <p:nvPr>
            <p:ph type="pic" sz="quarter" idx="13"/>
          </p:nvPr>
        </p:nvSpPr>
        <p:spPr>
          <a:xfrm>
            <a:off x="1439637" y="1740307"/>
            <a:ext cx="2912483" cy="1127258"/>
          </a:xfrm>
          <a:solidFill>
            <a:schemeClr val="accent3"/>
          </a:solidFill>
        </p:spPr>
        <p:txBody>
          <a:bodyPr>
            <a:normAutofit/>
          </a:bodyPr>
          <a:lstStyle>
            <a:lvl1pPr>
              <a:defRPr sz="1200"/>
            </a:lvl1pPr>
          </a:lstStyle>
          <a:p>
            <a:pPr marL="0" indent="0" algn="ctr">
              <a:buNone/>
            </a:pPr>
            <a:endParaRPr lang="en-US" sz="1600" dirty="0">
              <a:solidFill>
                <a:schemeClr val="bg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556776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395E15-7B14-26A9-43EB-35C9081D52CF}"/>
              </a:ext>
            </a:extLst>
          </p:cNvPr>
          <p:cNvSpPr/>
          <p:nvPr/>
        </p:nvSpPr>
        <p:spPr>
          <a:xfrm>
            <a:off x="1439636" y="1734043"/>
            <a:ext cx="2912484" cy="1139786"/>
          </a:xfrm>
          <a:prstGeom prst="rect">
            <a:avLst/>
          </a:prstGeom>
          <a:solidFill>
            <a:srgbClr val="9C54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eorgia" panose="02040502050405020303" pitchFamily="18" charset="0"/>
              </a:rPr>
              <a:t>Image or icon </a:t>
            </a:r>
          </a:p>
          <a:p>
            <a:pPr algn="ctr"/>
            <a:r>
              <a:rPr lang="en-US" dirty="0">
                <a:latin typeface="Georgia" panose="02040502050405020303" pitchFamily="18" charset="0"/>
              </a:rPr>
              <a:t>placeholder</a:t>
            </a:r>
          </a:p>
        </p:txBody>
      </p:sp>
      <p:sp>
        <p:nvSpPr>
          <p:cNvPr id="8" name="TextBox 7"/>
          <p:cNvSpPr txBox="1"/>
          <p:nvPr/>
        </p:nvSpPr>
        <p:spPr>
          <a:xfrm>
            <a:off x="4581171" y="2128889"/>
            <a:ext cx="5565677"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Top macro internal theme / trend</a:t>
            </a:r>
          </a:p>
        </p:txBody>
      </p:sp>
      <p:sp>
        <p:nvSpPr>
          <p:cNvPr id="11" name="AutoShape 4" descr="Image result for clinical thinking"/>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12" name="AutoShape 6" descr="Image result for clinical thinking"/>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4" name="Title 1">
            <a:extLst>
              <a:ext uri="{FF2B5EF4-FFF2-40B4-BE49-F238E27FC236}">
                <a16:creationId xmlns:a16="http://schemas.microsoft.com/office/drawing/2014/main" id="{A74EA161-4C80-E00F-5FBA-FAD4175B8E4C}"/>
              </a:ext>
            </a:extLst>
          </p:cNvPr>
          <p:cNvSpPr txBox="1">
            <a:spLocks/>
          </p:cNvSpPr>
          <p:nvPr/>
        </p:nvSpPr>
        <p:spPr>
          <a:xfrm>
            <a:off x="457200" y="332913"/>
            <a:ext cx="1011555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541299"/>
                </a:solidFill>
                <a:latin typeface="Georgia" panose="02040502050405020303" pitchFamily="18" charset="0"/>
                <a:ea typeface="+mj-ea"/>
                <a:cs typeface="+mj-cs"/>
              </a:defRPr>
            </a:lvl1pPr>
          </a:lstStyle>
          <a:p>
            <a:r>
              <a:rPr lang="en-US" sz="3000" dirty="0"/>
              <a:t>Macro internal themes</a:t>
            </a:r>
          </a:p>
        </p:txBody>
      </p:sp>
      <p:pic>
        <p:nvPicPr>
          <p:cNvPr id="9" name="Picture 8" descr="A close up of a sign&#10;&#10;Description automatically generated">
            <a:extLst>
              <a:ext uri="{FF2B5EF4-FFF2-40B4-BE49-F238E27FC236}">
                <a16:creationId xmlns:a16="http://schemas.microsoft.com/office/drawing/2014/main" id="{71652050-32FF-4060-BF61-47DAB35C2E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sp>
        <p:nvSpPr>
          <p:cNvPr id="16" name="Rectangle 15">
            <a:extLst>
              <a:ext uri="{FF2B5EF4-FFF2-40B4-BE49-F238E27FC236}">
                <a16:creationId xmlns:a16="http://schemas.microsoft.com/office/drawing/2014/main" id="{8096A6C3-DF97-B95C-5FEE-6C3064BBF6F3}"/>
              </a:ext>
            </a:extLst>
          </p:cNvPr>
          <p:cNvSpPr/>
          <p:nvPr/>
        </p:nvSpPr>
        <p:spPr>
          <a:xfrm>
            <a:off x="2337707" y="3350572"/>
            <a:ext cx="2912484" cy="1139786"/>
          </a:xfrm>
          <a:prstGeom prst="rect">
            <a:avLst/>
          </a:prstGeom>
          <a:solidFill>
            <a:srgbClr val="9C54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eorgia" panose="02040502050405020303" pitchFamily="18" charset="0"/>
              </a:rPr>
              <a:t>Image or icon </a:t>
            </a:r>
          </a:p>
          <a:p>
            <a:pPr algn="ctr"/>
            <a:r>
              <a:rPr lang="en-US" dirty="0">
                <a:latin typeface="Georgia" panose="02040502050405020303" pitchFamily="18" charset="0"/>
              </a:rPr>
              <a:t>placeholder</a:t>
            </a:r>
          </a:p>
        </p:txBody>
      </p:sp>
      <p:sp>
        <p:nvSpPr>
          <p:cNvPr id="17" name="TextBox 16">
            <a:extLst>
              <a:ext uri="{FF2B5EF4-FFF2-40B4-BE49-F238E27FC236}">
                <a16:creationId xmlns:a16="http://schemas.microsoft.com/office/drawing/2014/main" id="{1E57DC8F-247C-D917-D475-53825A9A3941}"/>
              </a:ext>
            </a:extLst>
          </p:cNvPr>
          <p:cNvSpPr txBox="1"/>
          <p:nvPr/>
        </p:nvSpPr>
        <p:spPr>
          <a:xfrm>
            <a:off x="5479242" y="3745418"/>
            <a:ext cx="5565677"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2nd macro internal theme / trend</a:t>
            </a:r>
          </a:p>
        </p:txBody>
      </p:sp>
      <p:sp>
        <p:nvSpPr>
          <p:cNvPr id="18" name="Rectangle 17">
            <a:extLst>
              <a:ext uri="{FF2B5EF4-FFF2-40B4-BE49-F238E27FC236}">
                <a16:creationId xmlns:a16="http://schemas.microsoft.com/office/drawing/2014/main" id="{5DEEFBD0-D1C2-7038-95D5-979909DAC97A}"/>
              </a:ext>
            </a:extLst>
          </p:cNvPr>
          <p:cNvSpPr/>
          <p:nvPr/>
        </p:nvSpPr>
        <p:spPr>
          <a:xfrm>
            <a:off x="3586843" y="5007922"/>
            <a:ext cx="2912484" cy="1139786"/>
          </a:xfrm>
          <a:prstGeom prst="rect">
            <a:avLst/>
          </a:prstGeom>
          <a:solidFill>
            <a:srgbClr val="9C54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eorgia" panose="02040502050405020303" pitchFamily="18" charset="0"/>
              </a:rPr>
              <a:t>Image or icon </a:t>
            </a:r>
          </a:p>
          <a:p>
            <a:pPr algn="ctr"/>
            <a:r>
              <a:rPr lang="en-US" dirty="0">
                <a:latin typeface="Georgia" panose="02040502050405020303" pitchFamily="18" charset="0"/>
              </a:rPr>
              <a:t>placeholder</a:t>
            </a:r>
          </a:p>
        </p:txBody>
      </p:sp>
      <p:sp>
        <p:nvSpPr>
          <p:cNvPr id="19" name="TextBox 18">
            <a:extLst>
              <a:ext uri="{FF2B5EF4-FFF2-40B4-BE49-F238E27FC236}">
                <a16:creationId xmlns:a16="http://schemas.microsoft.com/office/drawing/2014/main" id="{FC63759E-F297-DDBE-5179-A541BD1AEFAA}"/>
              </a:ext>
            </a:extLst>
          </p:cNvPr>
          <p:cNvSpPr txBox="1"/>
          <p:nvPr/>
        </p:nvSpPr>
        <p:spPr>
          <a:xfrm>
            <a:off x="6728379" y="5402768"/>
            <a:ext cx="5036358"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3rd macro internal theme / trend</a:t>
            </a:r>
          </a:p>
        </p:txBody>
      </p:sp>
      <p:sp>
        <p:nvSpPr>
          <p:cNvPr id="3" name="Slide Number Placeholder 5">
            <a:extLst>
              <a:ext uri="{FF2B5EF4-FFF2-40B4-BE49-F238E27FC236}">
                <a16:creationId xmlns:a16="http://schemas.microsoft.com/office/drawing/2014/main" id="{3F3F204F-908B-6627-7219-AD9908EDB80C}"/>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6</a:t>
            </a:fld>
            <a:endParaRPr lang="en-US" dirty="0">
              <a:latin typeface="Arial" panose="020B0604020202020204" pitchFamily="34" charset="0"/>
            </a:endParaRPr>
          </a:p>
        </p:txBody>
      </p:sp>
      <p:cxnSp>
        <p:nvCxnSpPr>
          <p:cNvPr id="5" name="Straight Connector 4">
            <a:extLst>
              <a:ext uri="{FF2B5EF4-FFF2-40B4-BE49-F238E27FC236}">
                <a16:creationId xmlns:a16="http://schemas.microsoft.com/office/drawing/2014/main" id="{88A6224B-5ED8-18DA-CF8D-3B25BF2C8BFA}"/>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20" name="Oval 19">
            <a:extLst>
              <a:ext uri="{FF2B5EF4-FFF2-40B4-BE49-F238E27FC236}">
                <a16:creationId xmlns:a16="http://schemas.microsoft.com/office/drawing/2014/main" id="{55792A04-FBE5-BE57-96E1-619BF4F966CB}"/>
              </a:ext>
            </a:extLst>
          </p:cNvPr>
          <p:cNvSpPr/>
          <p:nvPr/>
        </p:nvSpPr>
        <p:spPr>
          <a:xfrm>
            <a:off x="8346611" y="725069"/>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21" name="TextBox 20">
            <a:extLst>
              <a:ext uri="{FF2B5EF4-FFF2-40B4-BE49-F238E27FC236}">
                <a16:creationId xmlns:a16="http://schemas.microsoft.com/office/drawing/2014/main" id="{3E529D21-1EE3-2070-A5CD-35628EC50DB9}"/>
              </a:ext>
            </a:extLst>
          </p:cNvPr>
          <p:cNvSpPr txBox="1"/>
          <p:nvPr/>
        </p:nvSpPr>
        <p:spPr>
          <a:xfrm>
            <a:off x="8441536" y="1080357"/>
            <a:ext cx="1370592" cy="1015663"/>
          </a:xfrm>
          <a:prstGeom prst="rect">
            <a:avLst/>
          </a:prstGeom>
          <a:noFill/>
        </p:spPr>
        <p:txBody>
          <a:bodyPr wrap="square" rtlCol="0">
            <a:spAutoFit/>
          </a:bodyPr>
          <a:lstStyle/>
          <a:p>
            <a:pPr algn="ctr"/>
            <a:r>
              <a:rPr lang="en-US" sz="1000" b="1" dirty="0">
                <a:solidFill>
                  <a:srgbClr val="2B0F4F"/>
                </a:solidFill>
                <a:latin typeface="Arial" panose="020B0604020202020204" pitchFamily="34" charset="0"/>
                <a:cs typeface="Arial" panose="020B0604020202020204" pitchFamily="34" charset="0"/>
              </a:rPr>
              <a:t>Identify several external and internal concepts to help give purpose to your proposal.</a:t>
            </a:r>
          </a:p>
        </p:txBody>
      </p:sp>
      <p:pic>
        <p:nvPicPr>
          <p:cNvPr id="22" name="Picture 21">
            <a:extLst>
              <a:ext uri="{FF2B5EF4-FFF2-40B4-BE49-F238E27FC236}">
                <a16:creationId xmlns:a16="http://schemas.microsoft.com/office/drawing/2014/main" id="{538B3F53-D179-7B56-FBEC-6FFA7CF438D8}"/>
              </a:ext>
            </a:extLst>
          </p:cNvPr>
          <p:cNvPicPr>
            <a:picLocks noChangeAspect="1"/>
          </p:cNvPicPr>
          <p:nvPr/>
        </p:nvPicPr>
        <p:blipFill>
          <a:blip r:embed="rId3"/>
          <a:stretch>
            <a:fillRect/>
          </a:stretch>
        </p:blipFill>
        <p:spPr>
          <a:xfrm>
            <a:off x="9019985" y="829491"/>
            <a:ext cx="213694" cy="213694"/>
          </a:xfrm>
          <a:prstGeom prst="rect">
            <a:avLst/>
          </a:prstGeom>
        </p:spPr>
      </p:pic>
    </p:spTree>
    <p:extLst>
      <p:ext uri="{BB962C8B-B14F-4D97-AF65-F5344CB8AC3E}">
        <p14:creationId xmlns:p14="http://schemas.microsoft.com/office/powerpoint/2010/main" val="658515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EEB7-9AA9-9645-B395-867B4C1B6B33}"/>
              </a:ext>
            </a:extLst>
          </p:cNvPr>
          <p:cNvSpPr>
            <a:spLocks noGrp="1"/>
          </p:cNvSpPr>
          <p:nvPr>
            <p:ph type="ctrTitle"/>
          </p:nvPr>
        </p:nvSpPr>
        <p:spPr>
          <a:xfrm>
            <a:off x="3292369" y="1346571"/>
            <a:ext cx="7281333" cy="2345584"/>
          </a:xfrm>
        </p:spPr>
        <p:txBody>
          <a:bodyPr>
            <a:normAutofit/>
          </a:bodyPr>
          <a:lstStyle/>
          <a:p>
            <a:pPr algn="l">
              <a:lnSpc>
                <a:spcPct val="110000"/>
              </a:lnSpc>
              <a:spcAft>
                <a:spcPts val="600"/>
              </a:spcAft>
            </a:pPr>
            <a:r>
              <a:rPr lang="en-US" sz="6000" dirty="0">
                <a:solidFill>
                  <a:srgbClr val="541299"/>
                </a:solidFill>
                <a:latin typeface="Georgia" panose="02040502050405020303" pitchFamily="18" charset="0"/>
                <a:cs typeface="Arial"/>
              </a:rPr>
              <a:t>Business goals </a:t>
            </a:r>
            <a:br>
              <a:rPr lang="en-US" sz="6000" dirty="0">
                <a:solidFill>
                  <a:srgbClr val="541299"/>
                </a:solidFill>
                <a:latin typeface="Georgia" panose="02040502050405020303" pitchFamily="18" charset="0"/>
                <a:cs typeface="Arial" panose="020B0604020202020204" pitchFamily="34" charset="0"/>
              </a:rPr>
            </a:br>
            <a:r>
              <a:rPr lang="en-US" sz="6000" dirty="0">
                <a:solidFill>
                  <a:srgbClr val="541299"/>
                </a:solidFill>
                <a:latin typeface="Georgia" panose="02040502050405020303" pitchFamily="18" charset="0"/>
                <a:cs typeface="Arial"/>
              </a:rPr>
              <a:t>and priorities</a:t>
            </a:r>
            <a:endParaRPr lang="en-US" sz="6000" dirty="0">
              <a:solidFill>
                <a:srgbClr val="541299"/>
              </a:solidFill>
              <a:latin typeface="Georgia" panose="02040502050405020303" pitchFamily="18" charset="0"/>
              <a:cs typeface="Arial" panose="020B0604020202020204" pitchFamily="34" charset="0"/>
            </a:endParaRPr>
          </a:p>
        </p:txBody>
      </p:sp>
      <p:cxnSp>
        <p:nvCxnSpPr>
          <p:cNvPr id="7" name="Straight Connector 6">
            <a:extLst>
              <a:ext uri="{FF2B5EF4-FFF2-40B4-BE49-F238E27FC236}">
                <a16:creationId xmlns:a16="http://schemas.microsoft.com/office/drawing/2014/main" id="{EB00761A-8792-3F76-C4F6-4E49C26F7662}"/>
              </a:ext>
            </a:extLst>
          </p:cNvPr>
          <p:cNvCxnSpPr>
            <a:cxnSpLocks/>
          </p:cNvCxnSpPr>
          <p:nvPr/>
        </p:nvCxnSpPr>
        <p:spPr>
          <a:xfrm>
            <a:off x="3406900" y="4016042"/>
            <a:ext cx="822960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E00E66FD-6D6B-F26F-EAC1-F216CE2ABFDF}"/>
              </a:ext>
            </a:extLst>
          </p:cNvPr>
          <p:cNvSpPr>
            <a:spLocks noChangeAspect="1"/>
          </p:cNvSpPr>
          <p:nvPr/>
        </p:nvSpPr>
        <p:spPr>
          <a:xfrm>
            <a:off x="559905" y="447258"/>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80E3DF6-41A3-BA3F-6EEF-C86CE608AA50}"/>
              </a:ext>
            </a:extLst>
          </p:cNvPr>
          <p:cNvSpPr>
            <a:spLocks noChangeAspect="1"/>
          </p:cNvSpPr>
          <p:nvPr/>
        </p:nvSpPr>
        <p:spPr>
          <a:xfrm>
            <a:off x="559905" y="2494719"/>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8BAEB66-55B9-343A-83E4-E255666AE53A}"/>
              </a:ext>
            </a:extLst>
          </p:cNvPr>
          <p:cNvSpPr>
            <a:spLocks noChangeAspect="1"/>
          </p:cNvSpPr>
          <p:nvPr/>
        </p:nvSpPr>
        <p:spPr>
          <a:xfrm>
            <a:off x="559905" y="4542180"/>
            <a:ext cx="1828800" cy="18288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ubtitle 2">
            <a:extLst>
              <a:ext uri="{FF2B5EF4-FFF2-40B4-BE49-F238E27FC236}">
                <a16:creationId xmlns:a16="http://schemas.microsoft.com/office/drawing/2014/main" id="{05CEDDF2-306E-5A67-CA36-7B66786574CE}"/>
              </a:ext>
            </a:extLst>
          </p:cNvPr>
          <p:cNvSpPr>
            <a:spLocks noGrp="1"/>
          </p:cNvSpPr>
          <p:nvPr>
            <p:ph type="subTitle" idx="1"/>
          </p:nvPr>
        </p:nvSpPr>
        <p:spPr>
          <a:xfrm>
            <a:off x="3320763" y="4346604"/>
            <a:ext cx="5543945" cy="1942022"/>
          </a:xfrm>
        </p:spPr>
        <p:txBody>
          <a:bodyPr>
            <a:normAutofit/>
          </a:bodyPr>
          <a:lstStyle/>
          <a:p>
            <a:pPr algn="l">
              <a:lnSpc>
                <a:spcPct val="110000"/>
              </a:lnSpc>
            </a:pPr>
            <a:endParaRPr lang="en-US" dirty="0">
              <a:solidFill>
                <a:schemeClr val="accent3"/>
              </a:solidFill>
              <a:latin typeface="Arial"/>
              <a:cs typeface="Arial"/>
            </a:endParaRPr>
          </a:p>
        </p:txBody>
      </p:sp>
    </p:spTree>
    <p:extLst>
      <p:ext uri="{BB962C8B-B14F-4D97-AF65-F5344CB8AC3E}">
        <p14:creationId xmlns:p14="http://schemas.microsoft.com/office/powerpoint/2010/main" val="747625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1497" y="2390123"/>
            <a:ext cx="3262867" cy="2185214"/>
          </a:xfrm>
          <a:prstGeom prst="rect">
            <a:avLst/>
          </a:prstGeom>
          <a:noFill/>
          <a:ln w="25400">
            <a:solidFill>
              <a:srgbClr val="8627E5"/>
            </a:solidFill>
          </a:ln>
        </p:spPr>
        <p:txBody>
          <a:bodyPr wrap="square" lIns="182880" tIns="182880" rIns="182880" bIns="182880" rtlCol="0">
            <a:spAutoFit/>
          </a:bodyPr>
          <a:lstStyle/>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Overview of what the market encompasses</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Your market definition</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Your product types</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Your ideal patient population</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Your treatment or diagnosis landscape</a:t>
            </a:r>
          </a:p>
        </p:txBody>
      </p:sp>
      <p:sp>
        <p:nvSpPr>
          <p:cNvPr id="2" name="Slide Number Placeholder 5">
            <a:extLst>
              <a:ext uri="{FF2B5EF4-FFF2-40B4-BE49-F238E27FC236}">
                <a16:creationId xmlns:a16="http://schemas.microsoft.com/office/drawing/2014/main" id="{50F03BFF-B84C-9960-E325-BA48EC11BF77}"/>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8</a:t>
            </a:fld>
            <a:endParaRPr lang="en-US" dirty="0">
              <a:latin typeface="Arial" panose="020B0604020202020204" pitchFamily="34" charset="0"/>
            </a:endParaRPr>
          </a:p>
        </p:txBody>
      </p:sp>
      <p:sp>
        <p:nvSpPr>
          <p:cNvPr id="3" name="Title 1">
            <a:extLst>
              <a:ext uri="{FF2B5EF4-FFF2-40B4-BE49-F238E27FC236}">
                <a16:creationId xmlns:a16="http://schemas.microsoft.com/office/drawing/2014/main" id="{63E356A6-D9BB-8D99-CF8E-50B03668140D}"/>
              </a:ext>
            </a:extLst>
          </p:cNvPr>
          <p:cNvSpPr txBox="1">
            <a:spLocks/>
          </p:cNvSpPr>
          <p:nvPr/>
        </p:nvSpPr>
        <p:spPr>
          <a:xfrm>
            <a:off x="457200" y="332913"/>
            <a:ext cx="9454243"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rgbClr val="002060"/>
                </a:solidFill>
                <a:latin typeface="Georgia" panose="02040502050405020303" pitchFamily="18" charset="0"/>
                <a:ea typeface="+mj-ea"/>
                <a:cs typeface="+mj-cs"/>
              </a:defRPr>
            </a:lvl1pPr>
          </a:lstStyle>
          <a:p>
            <a:r>
              <a:rPr lang="en-US" sz="3000" dirty="0">
                <a:solidFill>
                  <a:srgbClr val="541299"/>
                </a:solidFill>
              </a:rPr>
              <a:t>Total market overview</a:t>
            </a:r>
          </a:p>
        </p:txBody>
      </p:sp>
      <p:pic>
        <p:nvPicPr>
          <p:cNvPr id="4" name="Picture 3" descr="A close up of a sign&#10;&#10;Description automatically generated">
            <a:extLst>
              <a:ext uri="{FF2B5EF4-FFF2-40B4-BE49-F238E27FC236}">
                <a16:creationId xmlns:a16="http://schemas.microsoft.com/office/drawing/2014/main" id="{353054F4-1689-EC7B-08AF-77CA7583A5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cxnSp>
        <p:nvCxnSpPr>
          <p:cNvPr id="8" name="Straight Connector 7">
            <a:extLst>
              <a:ext uri="{FF2B5EF4-FFF2-40B4-BE49-F238E27FC236}">
                <a16:creationId xmlns:a16="http://schemas.microsoft.com/office/drawing/2014/main" id="{92278951-C42B-5E78-1E94-70531BABB59E}"/>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grpSp>
        <p:nvGrpSpPr>
          <p:cNvPr id="9" name="Group 8">
            <a:extLst>
              <a:ext uri="{FF2B5EF4-FFF2-40B4-BE49-F238E27FC236}">
                <a16:creationId xmlns:a16="http://schemas.microsoft.com/office/drawing/2014/main" id="{C010A695-D225-76DB-6FCB-38AF2AC980C0}"/>
              </a:ext>
            </a:extLst>
          </p:cNvPr>
          <p:cNvGrpSpPr/>
          <p:nvPr/>
        </p:nvGrpSpPr>
        <p:grpSpPr>
          <a:xfrm>
            <a:off x="8203214" y="548640"/>
            <a:ext cx="1560443" cy="1560443"/>
            <a:chOff x="10241280" y="2738535"/>
            <a:chExt cx="1560443" cy="1560443"/>
          </a:xfrm>
        </p:grpSpPr>
        <p:sp>
          <p:nvSpPr>
            <p:cNvPr id="10" name="Oval 9">
              <a:extLst>
                <a:ext uri="{FF2B5EF4-FFF2-40B4-BE49-F238E27FC236}">
                  <a16:creationId xmlns:a16="http://schemas.microsoft.com/office/drawing/2014/main" id="{9F1005EB-0771-6225-B1D7-045093B2C5FE}"/>
                </a:ext>
              </a:extLst>
            </p:cNvPr>
            <p:cNvSpPr/>
            <p:nvPr/>
          </p:nvSpPr>
          <p:spPr>
            <a:xfrm>
              <a:off x="10241280" y="2738535"/>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14" name="TextBox 13">
              <a:extLst>
                <a:ext uri="{FF2B5EF4-FFF2-40B4-BE49-F238E27FC236}">
                  <a16:creationId xmlns:a16="http://schemas.microsoft.com/office/drawing/2014/main" id="{7CFAD117-EEBE-AF5E-5338-3D91F1F3191B}"/>
                </a:ext>
              </a:extLst>
            </p:cNvPr>
            <p:cNvSpPr txBox="1"/>
            <p:nvPr/>
          </p:nvSpPr>
          <p:spPr>
            <a:xfrm>
              <a:off x="10336205" y="3034218"/>
              <a:ext cx="1370592" cy="1169551"/>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Use this slide to populate relevant details of your total market overview, including your company performance.</a:t>
              </a:r>
            </a:p>
          </p:txBody>
        </p:sp>
        <p:pic>
          <p:nvPicPr>
            <p:cNvPr id="15" name="Picture 14">
              <a:extLst>
                <a:ext uri="{FF2B5EF4-FFF2-40B4-BE49-F238E27FC236}">
                  <a16:creationId xmlns:a16="http://schemas.microsoft.com/office/drawing/2014/main" id="{484243EF-38B8-26FC-45AE-E87858D950E0}"/>
                </a:ext>
              </a:extLst>
            </p:cNvPr>
            <p:cNvPicPr>
              <a:picLocks noChangeAspect="1"/>
            </p:cNvPicPr>
            <p:nvPr/>
          </p:nvPicPr>
          <p:blipFill>
            <a:blip r:embed="rId3"/>
            <a:stretch>
              <a:fillRect/>
            </a:stretch>
          </p:blipFill>
          <p:spPr>
            <a:xfrm>
              <a:off x="10914654" y="2842957"/>
              <a:ext cx="213694" cy="213694"/>
            </a:xfrm>
            <a:prstGeom prst="rect">
              <a:avLst/>
            </a:prstGeom>
          </p:spPr>
        </p:pic>
      </p:grpSp>
      <p:sp>
        <p:nvSpPr>
          <p:cNvPr id="24" name="TextBox 23">
            <a:extLst>
              <a:ext uri="{FF2B5EF4-FFF2-40B4-BE49-F238E27FC236}">
                <a16:creationId xmlns:a16="http://schemas.microsoft.com/office/drawing/2014/main" id="{C226DA34-6906-FB45-6DD7-E7DB8B48C95C}"/>
              </a:ext>
            </a:extLst>
          </p:cNvPr>
          <p:cNvSpPr txBox="1"/>
          <p:nvPr/>
        </p:nvSpPr>
        <p:spPr>
          <a:xfrm>
            <a:off x="4558518" y="2390123"/>
            <a:ext cx="3262867" cy="1231106"/>
          </a:xfrm>
          <a:prstGeom prst="rect">
            <a:avLst/>
          </a:prstGeom>
          <a:noFill/>
          <a:ln w="25400">
            <a:solidFill>
              <a:srgbClr val="8627E5"/>
            </a:solidFill>
          </a:ln>
        </p:spPr>
        <p:txBody>
          <a:bodyPr wrap="square" lIns="182880" tIns="182880" rIns="182880" bIns="182880" rtlCol="0">
            <a:spAutoFit/>
          </a:bodyPr>
          <a:lstStyle/>
          <a:p>
            <a:r>
              <a:rPr lang="en-US" sz="1400" dirty="0">
                <a:solidFill>
                  <a:srgbClr val="000000"/>
                </a:solidFill>
                <a:latin typeface="Arial" panose="020B0604020202020204" pitchFamily="34" charset="0"/>
                <a:cs typeface="Arial" panose="020B0604020202020204" pitchFamily="34" charset="0"/>
              </a:rPr>
              <a:t>Competitors and new market entrants</a:t>
            </a:r>
          </a:p>
          <a:p>
            <a:endParaRPr lang="en-US" sz="1400" dirty="0">
              <a:solidFill>
                <a:srgbClr val="000000"/>
              </a:solidFill>
              <a:latin typeface="Arial" panose="020B0604020202020204" pitchFamily="34" charset="0"/>
              <a:cs typeface="Arial" panose="020B0604020202020204" pitchFamily="34" charset="0"/>
            </a:endParaRPr>
          </a:p>
          <a:p>
            <a:r>
              <a:rPr lang="en-US" sz="1400" dirty="0">
                <a:solidFill>
                  <a:srgbClr val="000000"/>
                </a:solidFill>
                <a:latin typeface="Arial" panose="020B0604020202020204" pitchFamily="34" charset="0"/>
                <a:cs typeface="Arial" panose="020B0604020202020204" pitchFamily="34" charset="0"/>
              </a:rPr>
              <a:t>Market share by competitor</a:t>
            </a:r>
          </a:p>
        </p:txBody>
      </p:sp>
      <p:sp>
        <p:nvSpPr>
          <p:cNvPr id="25" name="TextBox 24">
            <a:extLst>
              <a:ext uri="{FF2B5EF4-FFF2-40B4-BE49-F238E27FC236}">
                <a16:creationId xmlns:a16="http://schemas.microsoft.com/office/drawing/2014/main" id="{3F1493E6-6C84-0805-ACE6-198870E3AF13}"/>
              </a:ext>
            </a:extLst>
          </p:cNvPr>
          <p:cNvSpPr txBox="1"/>
          <p:nvPr/>
        </p:nvSpPr>
        <p:spPr>
          <a:xfrm>
            <a:off x="8444719" y="2390123"/>
            <a:ext cx="3262867" cy="1169551"/>
          </a:xfrm>
          <a:prstGeom prst="rect">
            <a:avLst/>
          </a:prstGeom>
          <a:noFill/>
          <a:ln w="25400">
            <a:solidFill>
              <a:srgbClr val="8627E5"/>
            </a:solidFill>
          </a:ln>
        </p:spPr>
        <p:txBody>
          <a:bodyPr wrap="square" lIns="182880" tIns="182880" rIns="182880" bIns="182880" rtlCol="0">
            <a:spAutoFit/>
          </a:bodyPr>
          <a:lstStyle/>
          <a:p>
            <a:pPr>
              <a:spcAft>
                <a:spcPts val="600"/>
              </a:spcAft>
            </a:pPr>
            <a:r>
              <a:rPr lang="en-US" sz="1400" dirty="0">
                <a:solidFill>
                  <a:srgbClr val="000000"/>
                </a:solidFill>
                <a:latin typeface="Arial" panose="020B0604020202020204" pitchFamily="34" charset="0"/>
                <a:cs typeface="Arial" panose="020B0604020202020204" pitchFamily="34" charset="0"/>
              </a:rPr>
              <a:t>Your prior FY results (if available) </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Actuals (chart)</a:t>
            </a:r>
          </a:p>
          <a:p>
            <a:pPr marL="285750" indent="-285750">
              <a:spcAft>
                <a:spcPts val="600"/>
              </a:spcAft>
              <a:buFont typeface="Wingdings" pitchFamily="2" charset="2"/>
              <a:buChar char="§"/>
            </a:pPr>
            <a:r>
              <a:rPr lang="en-US" sz="1400" dirty="0">
                <a:solidFill>
                  <a:srgbClr val="000000"/>
                </a:solidFill>
                <a:latin typeface="Arial" panose="020B0604020202020204" pitchFamily="34" charset="0"/>
                <a:cs typeface="Arial" panose="020B0604020202020204" pitchFamily="34" charset="0"/>
              </a:rPr>
              <a:t>AOP/LRP comparison (chart)</a:t>
            </a:r>
          </a:p>
        </p:txBody>
      </p:sp>
    </p:spTree>
    <p:extLst>
      <p:ext uri="{BB962C8B-B14F-4D97-AF65-F5344CB8AC3E}">
        <p14:creationId xmlns:p14="http://schemas.microsoft.com/office/powerpoint/2010/main" val="2098732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48640" y="1860864"/>
            <a:ext cx="6764017" cy="4064000"/>
            <a:chOff x="1202266" y="1136418"/>
            <a:chExt cx="6764017" cy="4064000"/>
          </a:xfrm>
        </p:grpSpPr>
        <p:graphicFrame>
          <p:nvGraphicFramePr>
            <p:cNvPr id="5" name="Chart 4"/>
            <p:cNvGraphicFramePr/>
            <p:nvPr>
              <p:extLst>
                <p:ext uri="{D42A27DB-BD31-4B8C-83A1-F6EECF244321}">
                  <p14:modId xmlns:p14="http://schemas.microsoft.com/office/powerpoint/2010/main" val="2550181029"/>
                </p:ext>
              </p:extLst>
            </p:nvPr>
          </p:nvGraphicFramePr>
          <p:xfrm>
            <a:off x="1202266" y="1136418"/>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893910" y="3290896"/>
              <a:ext cx="1111672" cy="584775"/>
            </a:xfrm>
            <a:prstGeom prst="rect">
              <a:avLst/>
            </a:prstGeom>
            <a:noFill/>
          </p:spPr>
          <p:txBody>
            <a:bodyPr wrap="square" rtlCol="0">
              <a:spAutoFit/>
            </a:bodyPr>
            <a:lstStyle/>
            <a:p>
              <a:pPr algn="ctr"/>
              <a:r>
                <a:rPr lang="en-US" dirty="0">
                  <a:solidFill>
                    <a:schemeClr val="bg1"/>
                  </a:solidFill>
                  <a:latin typeface="Arial" panose="020B0604020202020204" pitchFamily="34" charset="0"/>
                </a:rPr>
                <a:t>$XXM</a:t>
              </a:r>
            </a:p>
            <a:p>
              <a:pPr algn="ctr"/>
              <a:r>
                <a:rPr lang="en-US" sz="1400" dirty="0">
                  <a:solidFill>
                    <a:schemeClr val="bg1"/>
                  </a:solidFill>
                  <a:latin typeface="Arial" panose="020B0604020202020204" pitchFamily="34" charset="0"/>
                </a:rPr>
                <a:t>51%</a:t>
              </a:r>
            </a:p>
          </p:txBody>
        </p:sp>
        <p:sp>
          <p:nvSpPr>
            <p:cNvPr id="7" name="TextBox 6"/>
            <p:cNvSpPr txBox="1"/>
            <p:nvPr/>
          </p:nvSpPr>
          <p:spPr>
            <a:xfrm>
              <a:off x="5118095" y="1643655"/>
              <a:ext cx="1701198" cy="369332"/>
            </a:xfrm>
            <a:prstGeom prst="rect">
              <a:avLst/>
            </a:prstGeom>
            <a:noFill/>
          </p:spPr>
          <p:txBody>
            <a:bodyPr wrap="square" rtlCol="0">
              <a:spAutoFit/>
            </a:bodyPr>
            <a:lstStyle/>
            <a:p>
              <a:pPr algn="ctr"/>
              <a:r>
                <a:rPr lang="en-US" dirty="0">
                  <a:latin typeface="Arial" panose="020B0604020202020204" pitchFamily="34" charset="0"/>
                </a:rPr>
                <a:t>Product line B</a:t>
              </a:r>
            </a:p>
          </p:txBody>
        </p:sp>
        <p:grpSp>
          <p:nvGrpSpPr>
            <p:cNvPr id="8" name="Group 7"/>
            <p:cNvGrpSpPr/>
            <p:nvPr/>
          </p:nvGrpSpPr>
          <p:grpSpPr>
            <a:xfrm>
              <a:off x="1202266" y="2105335"/>
              <a:ext cx="1832199" cy="581890"/>
              <a:chOff x="-1264921" y="2458574"/>
              <a:chExt cx="1832199" cy="581890"/>
            </a:xfrm>
          </p:grpSpPr>
          <p:sp>
            <p:nvSpPr>
              <p:cNvPr id="22" name="TextBox 21"/>
              <p:cNvSpPr txBox="1"/>
              <p:nvPr/>
            </p:nvSpPr>
            <p:spPr>
              <a:xfrm>
                <a:off x="-1264920" y="2458574"/>
                <a:ext cx="1832198" cy="369332"/>
              </a:xfrm>
              <a:prstGeom prst="rect">
                <a:avLst/>
              </a:prstGeom>
              <a:noFill/>
            </p:spPr>
            <p:txBody>
              <a:bodyPr wrap="square" rtlCol="0">
                <a:spAutoFit/>
              </a:bodyPr>
              <a:lstStyle/>
              <a:p>
                <a:r>
                  <a:rPr lang="en-US" dirty="0">
                    <a:latin typeface="Arial" panose="020B0604020202020204" pitchFamily="34" charset="0"/>
                  </a:rPr>
                  <a:t>Product line A</a:t>
                </a:r>
              </a:p>
            </p:txBody>
          </p:sp>
          <p:sp>
            <p:nvSpPr>
              <p:cNvPr id="23" name="TextBox 22"/>
              <p:cNvSpPr txBox="1"/>
              <p:nvPr/>
            </p:nvSpPr>
            <p:spPr>
              <a:xfrm>
                <a:off x="-1264921" y="2763465"/>
                <a:ext cx="1730606" cy="276999"/>
              </a:xfrm>
              <a:prstGeom prst="rect">
                <a:avLst/>
              </a:prstGeom>
              <a:noFill/>
            </p:spPr>
            <p:txBody>
              <a:bodyPr wrap="square" rtlCol="0">
                <a:spAutoFit/>
              </a:bodyPr>
              <a:lstStyle/>
              <a:p>
                <a:r>
                  <a:rPr lang="en-US" sz="1200" dirty="0">
                    <a:latin typeface="Arial" panose="020B0604020202020204" pitchFamily="34" charset="0"/>
                  </a:rPr>
                  <a:t>[Details as needed]</a:t>
                </a:r>
              </a:p>
            </p:txBody>
          </p:sp>
        </p:grpSp>
        <p:grpSp>
          <p:nvGrpSpPr>
            <p:cNvPr id="9" name="Group 8"/>
            <p:cNvGrpSpPr/>
            <p:nvPr/>
          </p:nvGrpSpPr>
          <p:grpSpPr>
            <a:xfrm>
              <a:off x="5533374" y="4236686"/>
              <a:ext cx="2016869" cy="596406"/>
              <a:chOff x="-983830" y="3848853"/>
              <a:chExt cx="2016869" cy="596406"/>
            </a:xfrm>
          </p:grpSpPr>
          <p:sp>
            <p:nvSpPr>
              <p:cNvPr id="20" name="TextBox 19"/>
              <p:cNvSpPr txBox="1"/>
              <p:nvPr/>
            </p:nvSpPr>
            <p:spPr>
              <a:xfrm>
                <a:off x="-983830" y="3848853"/>
                <a:ext cx="2016869" cy="369332"/>
              </a:xfrm>
              <a:prstGeom prst="rect">
                <a:avLst/>
              </a:prstGeom>
              <a:noFill/>
            </p:spPr>
            <p:txBody>
              <a:bodyPr wrap="square" rtlCol="0">
                <a:spAutoFit/>
              </a:bodyPr>
              <a:lstStyle/>
              <a:p>
                <a:pPr algn="ctr"/>
                <a:r>
                  <a:rPr lang="en-US" dirty="0">
                    <a:latin typeface="Arial" panose="020B0604020202020204" pitchFamily="34" charset="0"/>
                  </a:rPr>
                  <a:t>Product line C</a:t>
                </a:r>
              </a:p>
            </p:txBody>
          </p:sp>
          <p:sp>
            <p:nvSpPr>
              <p:cNvPr id="21" name="TextBox 20"/>
              <p:cNvSpPr txBox="1"/>
              <p:nvPr/>
            </p:nvSpPr>
            <p:spPr>
              <a:xfrm>
                <a:off x="-801372" y="4168260"/>
                <a:ext cx="1582434" cy="276999"/>
              </a:xfrm>
              <a:prstGeom prst="rect">
                <a:avLst/>
              </a:prstGeom>
              <a:noFill/>
            </p:spPr>
            <p:txBody>
              <a:bodyPr wrap="square" rtlCol="0">
                <a:spAutoFit/>
              </a:bodyPr>
              <a:lstStyle/>
              <a:p>
                <a:r>
                  <a:rPr lang="en-US" sz="1200" dirty="0">
                    <a:latin typeface="Arial" panose="020B0604020202020204" pitchFamily="34" charset="0"/>
                  </a:rPr>
                  <a:t>[Details as needed]</a:t>
                </a:r>
              </a:p>
            </p:txBody>
          </p:sp>
        </p:grpSp>
        <p:sp>
          <p:nvSpPr>
            <p:cNvPr id="10" name="TextBox 9"/>
            <p:cNvSpPr txBox="1"/>
            <p:nvPr/>
          </p:nvSpPr>
          <p:spPr>
            <a:xfrm>
              <a:off x="6273786" y="3171326"/>
              <a:ext cx="1692497" cy="369332"/>
            </a:xfrm>
            <a:prstGeom prst="rect">
              <a:avLst/>
            </a:prstGeom>
            <a:noFill/>
          </p:spPr>
          <p:txBody>
            <a:bodyPr wrap="square" rtlCol="0">
              <a:spAutoFit/>
            </a:bodyPr>
            <a:lstStyle/>
            <a:p>
              <a:pPr algn="ctr"/>
              <a:r>
                <a:rPr lang="en-US" dirty="0">
                  <a:latin typeface="Arial" panose="020B0604020202020204" pitchFamily="34" charset="0"/>
                </a:rPr>
                <a:t>Product line D</a:t>
              </a:r>
            </a:p>
          </p:txBody>
        </p:sp>
        <p:sp>
          <p:nvSpPr>
            <p:cNvPr id="11" name="TextBox 10"/>
            <p:cNvSpPr txBox="1"/>
            <p:nvPr/>
          </p:nvSpPr>
          <p:spPr>
            <a:xfrm>
              <a:off x="4585117" y="3679447"/>
              <a:ext cx="1111672" cy="584775"/>
            </a:xfrm>
            <a:prstGeom prst="rect">
              <a:avLst/>
            </a:prstGeom>
            <a:noFill/>
          </p:spPr>
          <p:txBody>
            <a:bodyPr wrap="square" rtlCol="0">
              <a:spAutoFit/>
            </a:bodyPr>
            <a:lstStyle/>
            <a:p>
              <a:pPr algn="ctr"/>
              <a:r>
                <a:rPr lang="en-US" dirty="0">
                  <a:solidFill>
                    <a:schemeClr val="bg1"/>
                  </a:solidFill>
                  <a:latin typeface="Arial" panose="020B0604020202020204" pitchFamily="34" charset="0"/>
                </a:rPr>
                <a:t>$XXM</a:t>
              </a:r>
            </a:p>
            <a:p>
              <a:pPr algn="ctr"/>
              <a:r>
                <a:rPr lang="en-US" sz="1400" dirty="0">
                  <a:solidFill>
                    <a:schemeClr val="bg1"/>
                  </a:solidFill>
                  <a:latin typeface="Arial" panose="020B0604020202020204" pitchFamily="34" charset="0"/>
                </a:rPr>
                <a:t>19%</a:t>
              </a:r>
            </a:p>
          </p:txBody>
        </p:sp>
        <p:sp>
          <p:nvSpPr>
            <p:cNvPr id="12" name="TextBox 11"/>
            <p:cNvSpPr txBox="1"/>
            <p:nvPr/>
          </p:nvSpPr>
          <p:spPr>
            <a:xfrm>
              <a:off x="5089725" y="2930654"/>
              <a:ext cx="1111672" cy="461665"/>
            </a:xfrm>
            <a:prstGeom prst="rect">
              <a:avLst/>
            </a:prstGeom>
            <a:noFill/>
          </p:spPr>
          <p:txBody>
            <a:bodyPr wrap="square" rtlCol="0">
              <a:spAutoFit/>
            </a:bodyPr>
            <a:lstStyle/>
            <a:p>
              <a:pPr algn="ctr"/>
              <a:r>
                <a:rPr lang="en-US" sz="1200" dirty="0">
                  <a:solidFill>
                    <a:schemeClr val="bg1"/>
                  </a:solidFill>
                  <a:latin typeface="Arial" panose="020B0604020202020204" pitchFamily="34" charset="0"/>
                </a:rPr>
                <a:t>$XXM</a:t>
              </a:r>
            </a:p>
            <a:p>
              <a:pPr algn="ctr"/>
              <a:r>
                <a:rPr lang="en-US" sz="1200" dirty="0">
                  <a:solidFill>
                    <a:schemeClr val="bg1"/>
                  </a:solidFill>
                  <a:latin typeface="Arial" panose="020B0604020202020204" pitchFamily="34" charset="0"/>
                </a:rPr>
                <a:t>5%</a:t>
              </a:r>
            </a:p>
          </p:txBody>
        </p:sp>
        <p:sp>
          <p:nvSpPr>
            <p:cNvPr id="13" name="TextBox 12"/>
            <p:cNvSpPr txBox="1"/>
            <p:nvPr/>
          </p:nvSpPr>
          <p:spPr>
            <a:xfrm>
              <a:off x="4962318" y="2522615"/>
              <a:ext cx="1111672" cy="461665"/>
            </a:xfrm>
            <a:prstGeom prst="rect">
              <a:avLst/>
            </a:prstGeom>
            <a:noFill/>
          </p:spPr>
          <p:txBody>
            <a:bodyPr wrap="square" rtlCol="0">
              <a:spAutoFit/>
            </a:bodyPr>
            <a:lstStyle/>
            <a:p>
              <a:pPr algn="ctr"/>
              <a:r>
                <a:rPr lang="en-US" sz="1200" dirty="0">
                  <a:solidFill>
                    <a:schemeClr val="bg1"/>
                  </a:solidFill>
                  <a:latin typeface="Arial" panose="020B0604020202020204" pitchFamily="34" charset="0"/>
                </a:rPr>
                <a:t>$XXM</a:t>
              </a:r>
            </a:p>
            <a:p>
              <a:pPr algn="ctr"/>
              <a:r>
                <a:rPr lang="en-US" sz="1200" dirty="0">
                  <a:solidFill>
                    <a:schemeClr val="bg1"/>
                  </a:solidFill>
                  <a:latin typeface="Arial" panose="020B0604020202020204" pitchFamily="34" charset="0"/>
                </a:rPr>
                <a:t>4%</a:t>
              </a:r>
            </a:p>
          </p:txBody>
        </p:sp>
        <p:sp>
          <p:nvSpPr>
            <p:cNvPr id="14" name="TextBox 13"/>
            <p:cNvSpPr txBox="1"/>
            <p:nvPr/>
          </p:nvSpPr>
          <p:spPr>
            <a:xfrm>
              <a:off x="3997115" y="2005528"/>
              <a:ext cx="1111672" cy="584775"/>
            </a:xfrm>
            <a:prstGeom prst="rect">
              <a:avLst/>
            </a:prstGeom>
            <a:noFill/>
          </p:spPr>
          <p:txBody>
            <a:bodyPr wrap="square" rtlCol="0">
              <a:spAutoFit/>
            </a:bodyPr>
            <a:lstStyle/>
            <a:p>
              <a:pPr algn="ctr"/>
              <a:r>
                <a:rPr lang="en-US" dirty="0">
                  <a:solidFill>
                    <a:schemeClr val="bg1"/>
                  </a:solidFill>
                  <a:latin typeface="Arial" panose="020B0604020202020204" pitchFamily="34" charset="0"/>
                </a:rPr>
                <a:t>$XXM</a:t>
              </a:r>
            </a:p>
            <a:p>
              <a:pPr algn="ctr"/>
              <a:r>
                <a:rPr lang="en-US" sz="1400" dirty="0">
                  <a:solidFill>
                    <a:schemeClr val="bg1"/>
                  </a:solidFill>
                  <a:latin typeface="Arial" panose="020B0604020202020204" pitchFamily="34" charset="0"/>
                </a:rPr>
                <a:t>22%</a:t>
              </a:r>
            </a:p>
          </p:txBody>
        </p:sp>
        <p:grpSp>
          <p:nvGrpSpPr>
            <p:cNvPr id="15" name="Group 14"/>
            <p:cNvGrpSpPr/>
            <p:nvPr/>
          </p:nvGrpSpPr>
          <p:grpSpPr>
            <a:xfrm>
              <a:off x="6027936" y="2049956"/>
              <a:ext cx="1875700" cy="567101"/>
              <a:chOff x="-1504212" y="4539283"/>
              <a:chExt cx="1875700" cy="567101"/>
            </a:xfrm>
          </p:grpSpPr>
          <p:sp>
            <p:nvSpPr>
              <p:cNvPr id="18" name="TextBox 17"/>
              <p:cNvSpPr txBox="1"/>
              <p:nvPr/>
            </p:nvSpPr>
            <p:spPr>
              <a:xfrm>
                <a:off x="-1395306" y="4829385"/>
                <a:ext cx="1518706" cy="276999"/>
              </a:xfrm>
              <a:prstGeom prst="rect">
                <a:avLst/>
              </a:prstGeom>
              <a:noFill/>
            </p:spPr>
            <p:txBody>
              <a:bodyPr wrap="square" rtlCol="0">
                <a:spAutoFit/>
              </a:bodyPr>
              <a:lstStyle/>
              <a:p>
                <a:r>
                  <a:rPr lang="en-US" sz="1200" dirty="0">
                    <a:latin typeface="Arial" panose="020B0604020202020204" pitchFamily="34" charset="0"/>
                  </a:rPr>
                  <a:t>[Details as needed]</a:t>
                </a:r>
              </a:p>
            </p:txBody>
          </p:sp>
          <p:sp>
            <p:nvSpPr>
              <p:cNvPr id="19" name="TextBox 18"/>
              <p:cNvSpPr txBox="1"/>
              <p:nvPr/>
            </p:nvSpPr>
            <p:spPr>
              <a:xfrm>
                <a:off x="-1504212" y="4539283"/>
                <a:ext cx="1875700" cy="369332"/>
              </a:xfrm>
              <a:prstGeom prst="rect">
                <a:avLst/>
              </a:prstGeom>
              <a:noFill/>
            </p:spPr>
            <p:txBody>
              <a:bodyPr wrap="square" rtlCol="0">
                <a:spAutoFit/>
              </a:bodyPr>
              <a:lstStyle/>
              <a:p>
                <a:pPr algn="ctr"/>
                <a:r>
                  <a:rPr lang="en-US" dirty="0">
                    <a:latin typeface="Arial" panose="020B0604020202020204" pitchFamily="34" charset="0"/>
                  </a:rPr>
                  <a:t>Product line E</a:t>
                </a:r>
              </a:p>
            </p:txBody>
          </p:sp>
        </p:grpSp>
        <p:cxnSp>
          <p:nvCxnSpPr>
            <p:cNvPr id="16" name="Elbow Connector 15"/>
            <p:cNvCxnSpPr/>
            <p:nvPr/>
          </p:nvCxnSpPr>
          <p:spPr>
            <a:xfrm flipV="1">
              <a:off x="5820816" y="2307572"/>
              <a:ext cx="410636" cy="30588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Elbow Connector 16"/>
            <p:cNvCxnSpPr/>
            <p:nvPr/>
          </p:nvCxnSpPr>
          <p:spPr>
            <a:xfrm>
              <a:off x="5947818" y="3070528"/>
              <a:ext cx="410636" cy="276997"/>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4" name="Content Placeholder 2"/>
          <p:cNvSpPr>
            <a:spLocks noGrp="1"/>
          </p:cNvSpPr>
          <p:nvPr>
            <p:ph idx="4294967295"/>
          </p:nvPr>
        </p:nvSpPr>
        <p:spPr>
          <a:xfrm>
            <a:off x="7898817" y="3314730"/>
            <a:ext cx="2342463" cy="2322749"/>
          </a:xfrm>
          <a:solidFill>
            <a:schemeClr val="bg1">
              <a:lumMod val="95000"/>
            </a:schemeClr>
          </a:solidFill>
          <a:ln>
            <a:noFill/>
          </a:ln>
        </p:spPr>
        <p:txBody>
          <a:bodyPr lIns="182880" tIns="182880" rIns="182880" bIns="182880">
            <a:normAutofit/>
          </a:bodyPr>
          <a:lstStyle/>
          <a:p>
            <a:pPr marL="0" indent="0">
              <a:spcBef>
                <a:spcPts val="0"/>
              </a:spcBef>
              <a:buNone/>
            </a:pPr>
            <a:r>
              <a:rPr lang="en-US" sz="1400" b="1" dirty="0"/>
              <a:t>[Your portfolio]</a:t>
            </a:r>
          </a:p>
          <a:p>
            <a:pPr marL="0" indent="0">
              <a:spcBef>
                <a:spcPts val="600"/>
              </a:spcBef>
              <a:spcAft>
                <a:spcPts val="600"/>
              </a:spcAft>
              <a:buNone/>
            </a:pPr>
            <a:r>
              <a:rPr lang="en-US" sz="1400" b="1" dirty="0"/>
              <a:t>Est. overall MS%:   XX% </a:t>
            </a:r>
          </a:p>
          <a:p>
            <a:pPr>
              <a:spcBef>
                <a:spcPts val="300"/>
              </a:spcBef>
              <a:spcAft>
                <a:spcPts val="300"/>
              </a:spcAft>
            </a:pPr>
            <a:r>
              <a:rPr lang="en-US" sz="1400" dirty="0"/>
              <a:t>Product line A:     51%</a:t>
            </a:r>
          </a:p>
          <a:p>
            <a:pPr>
              <a:spcBef>
                <a:spcPts val="300"/>
              </a:spcBef>
              <a:spcAft>
                <a:spcPts val="300"/>
              </a:spcAft>
            </a:pPr>
            <a:r>
              <a:rPr lang="en-US" sz="1400" dirty="0"/>
              <a:t>Product line B:     22%</a:t>
            </a:r>
          </a:p>
          <a:p>
            <a:pPr>
              <a:spcBef>
                <a:spcPts val="300"/>
              </a:spcBef>
              <a:spcAft>
                <a:spcPts val="300"/>
              </a:spcAft>
            </a:pPr>
            <a:r>
              <a:rPr lang="en-US" sz="1400" dirty="0"/>
              <a:t>Product line C:     19%</a:t>
            </a:r>
          </a:p>
          <a:p>
            <a:pPr>
              <a:spcBef>
                <a:spcPts val="300"/>
              </a:spcBef>
              <a:spcAft>
                <a:spcPts val="300"/>
              </a:spcAft>
            </a:pPr>
            <a:r>
              <a:rPr lang="en-US" sz="1400" dirty="0"/>
              <a:t>Product line D:       5%</a:t>
            </a:r>
          </a:p>
          <a:p>
            <a:pPr>
              <a:spcBef>
                <a:spcPts val="300"/>
              </a:spcBef>
              <a:spcAft>
                <a:spcPts val="300"/>
              </a:spcAft>
            </a:pPr>
            <a:r>
              <a:rPr lang="en-US" sz="1400" dirty="0"/>
              <a:t>Product line E:        4%</a:t>
            </a:r>
          </a:p>
        </p:txBody>
      </p:sp>
      <p:cxnSp>
        <p:nvCxnSpPr>
          <p:cNvPr id="2" name="Straight Connector 1">
            <a:extLst>
              <a:ext uri="{FF2B5EF4-FFF2-40B4-BE49-F238E27FC236}">
                <a16:creationId xmlns:a16="http://schemas.microsoft.com/office/drawing/2014/main" id="{3468B5B8-8143-2914-19C1-DA4FE48F0C12}"/>
              </a:ext>
            </a:extLst>
          </p:cNvPr>
          <p:cNvCxnSpPr>
            <a:cxnSpLocks/>
          </p:cNvCxnSpPr>
          <p:nvPr/>
        </p:nvCxnSpPr>
        <p:spPr>
          <a:xfrm>
            <a:off x="548640" y="1188720"/>
            <a:ext cx="11155680" cy="0"/>
          </a:xfrm>
          <a:prstGeom prst="line">
            <a:avLst/>
          </a:prstGeom>
          <a:ln>
            <a:solidFill>
              <a:srgbClr val="00B0F0"/>
            </a:solidFill>
          </a:ln>
        </p:spPr>
        <p:style>
          <a:lnRef idx="2">
            <a:schemeClr val="accent1"/>
          </a:lnRef>
          <a:fillRef idx="0">
            <a:schemeClr val="accent1"/>
          </a:fillRef>
          <a:effectRef idx="1">
            <a:schemeClr val="accent1"/>
          </a:effectRef>
          <a:fontRef idx="minor">
            <a:schemeClr val="tx1"/>
          </a:fontRef>
        </p:style>
      </p:cxnSp>
      <p:sp>
        <p:nvSpPr>
          <p:cNvPr id="3" name="Title 1">
            <a:extLst>
              <a:ext uri="{FF2B5EF4-FFF2-40B4-BE49-F238E27FC236}">
                <a16:creationId xmlns:a16="http://schemas.microsoft.com/office/drawing/2014/main" id="{1A7920E7-2441-FD73-88D1-7B2002AE346D}"/>
              </a:ext>
            </a:extLst>
          </p:cNvPr>
          <p:cNvSpPr txBox="1">
            <a:spLocks/>
          </p:cNvSpPr>
          <p:nvPr/>
        </p:nvSpPr>
        <p:spPr>
          <a:xfrm>
            <a:off x="457200" y="332913"/>
            <a:ext cx="10115550" cy="793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541299"/>
                </a:solidFill>
                <a:latin typeface="Georgia" panose="02040502050405020303" pitchFamily="18" charset="0"/>
                <a:ea typeface="+mj-ea"/>
                <a:cs typeface="+mj-cs"/>
              </a:defRPr>
            </a:lvl1pPr>
          </a:lstStyle>
          <a:p>
            <a:r>
              <a:rPr lang="en-US" sz="3000" dirty="0"/>
              <a:t>Portfolio overview</a:t>
            </a:r>
          </a:p>
        </p:txBody>
      </p:sp>
      <p:pic>
        <p:nvPicPr>
          <p:cNvPr id="25" name="Picture 24" descr="A close up of a sign&#10;&#10;Description automatically generated">
            <a:extLst>
              <a:ext uri="{FF2B5EF4-FFF2-40B4-BE49-F238E27FC236}">
                <a16:creationId xmlns:a16="http://schemas.microsoft.com/office/drawing/2014/main" id="{C35F1755-C8D7-7941-09B7-19E196D783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0" y="548640"/>
            <a:ext cx="1443236" cy="295683"/>
          </a:xfrm>
          <a:prstGeom prst="rect">
            <a:avLst/>
          </a:prstGeom>
        </p:spPr>
      </p:pic>
      <p:sp>
        <p:nvSpPr>
          <p:cNvPr id="27" name="Slide Number Placeholder 5">
            <a:extLst>
              <a:ext uri="{FF2B5EF4-FFF2-40B4-BE49-F238E27FC236}">
                <a16:creationId xmlns:a16="http://schemas.microsoft.com/office/drawing/2014/main" id="{35136341-1DEC-E9C1-75A0-C66A899D01B2}"/>
              </a:ext>
            </a:extLst>
          </p:cNvPr>
          <p:cNvSpPr txBox="1">
            <a:spLocks/>
          </p:cNvSpPr>
          <p:nvPr/>
        </p:nvSpPr>
        <p:spPr>
          <a:xfrm>
            <a:off x="8983436"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2E8063-0EF5-42E3-AF1B-46E185E5C838}" type="slidenum">
              <a:rPr lang="en-US" smtClean="0">
                <a:latin typeface="Arial" panose="020B0604020202020204" pitchFamily="34" charset="0"/>
              </a:rPr>
              <a:pPr/>
              <a:t>9</a:t>
            </a:fld>
            <a:endParaRPr lang="en-US" dirty="0">
              <a:latin typeface="Arial" panose="020B0604020202020204" pitchFamily="34" charset="0"/>
            </a:endParaRPr>
          </a:p>
        </p:txBody>
      </p:sp>
      <p:grpSp>
        <p:nvGrpSpPr>
          <p:cNvPr id="30" name="Group 29">
            <a:extLst>
              <a:ext uri="{FF2B5EF4-FFF2-40B4-BE49-F238E27FC236}">
                <a16:creationId xmlns:a16="http://schemas.microsoft.com/office/drawing/2014/main" id="{5DD75B8F-8C58-45B4-23D6-4CCA1446862E}"/>
              </a:ext>
            </a:extLst>
          </p:cNvPr>
          <p:cNvGrpSpPr/>
          <p:nvPr/>
        </p:nvGrpSpPr>
        <p:grpSpPr>
          <a:xfrm>
            <a:off x="8346611" y="725069"/>
            <a:ext cx="1560443" cy="1560443"/>
            <a:chOff x="10241280" y="2738535"/>
            <a:chExt cx="1560443" cy="1560443"/>
          </a:xfrm>
        </p:grpSpPr>
        <p:sp>
          <p:nvSpPr>
            <p:cNvPr id="31" name="Oval 30">
              <a:extLst>
                <a:ext uri="{FF2B5EF4-FFF2-40B4-BE49-F238E27FC236}">
                  <a16:creationId xmlns:a16="http://schemas.microsoft.com/office/drawing/2014/main" id="{D5991F36-6B02-3BC6-29E8-384121E85ADF}"/>
                </a:ext>
              </a:extLst>
            </p:cNvPr>
            <p:cNvSpPr/>
            <p:nvPr/>
          </p:nvSpPr>
          <p:spPr>
            <a:xfrm>
              <a:off x="10241280" y="2738535"/>
              <a:ext cx="1560443" cy="1560443"/>
            </a:xfrm>
            <a:prstGeom prst="ellipse">
              <a:avLst/>
            </a:prstGeom>
            <a:solidFill>
              <a:schemeClr val="bg1"/>
            </a:solidFill>
            <a:ln w="25400" cmpd="sng">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latin typeface="Arial" panose="020B0604020202020204" pitchFamily="34" charset="0"/>
              </a:endParaRPr>
            </a:p>
          </p:txBody>
        </p:sp>
        <p:sp>
          <p:nvSpPr>
            <p:cNvPr id="32" name="TextBox 31">
              <a:extLst>
                <a:ext uri="{FF2B5EF4-FFF2-40B4-BE49-F238E27FC236}">
                  <a16:creationId xmlns:a16="http://schemas.microsoft.com/office/drawing/2014/main" id="{45B30CF4-EFBF-3755-DE08-CB29616C317E}"/>
                </a:ext>
              </a:extLst>
            </p:cNvPr>
            <p:cNvSpPr txBox="1"/>
            <p:nvPr/>
          </p:nvSpPr>
          <p:spPr>
            <a:xfrm>
              <a:off x="10336205" y="3233987"/>
              <a:ext cx="1370592" cy="707886"/>
            </a:xfrm>
            <a:prstGeom prst="rect">
              <a:avLst/>
            </a:prstGeom>
            <a:noFill/>
          </p:spPr>
          <p:txBody>
            <a:bodyPr wrap="square" rtlCol="0">
              <a:spAutoFit/>
            </a:bodyPr>
            <a:lstStyle/>
            <a:p>
              <a:pPr algn="ctr"/>
              <a:r>
                <a:rPr lang="en-US" sz="1000" b="1" dirty="0">
                  <a:solidFill>
                    <a:srgbClr val="2B0F4F"/>
                  </a:solidFill>
                  <a:latin typeface="Arial" panose="020B0604020202020204" pitchFamily="34" charset="0"/>
                  <a:cs typeface="Arial" panose="020B0604020202020204" pitchFamily="34" charset="0"/>
                </a:rPr>
                <a:t>Insert your own breakdowns of your current portfolio.</a:t>
              </a:r>
            </a:p>
          </p:txBody>
        </p:sp>
        <p:pic>
          <p:nvPicPr>
            <p:cNvPr id="33" name="Picture 32">
              <a:extLst>
                <a:ext uri="{FF2B5EF4-FFF2-40B4-BE49-F238E27FC236}">
                  <a16:creationId xmlns:a16="http://schemas.microsoft.com/office/drawing/2014/main" id="{48B6E092-E253-FF4D-FE57-3F29EAF2D9DB}"/>
                </a:ext>
              </a:extLst>
            </p:cNvPr>
            <p:cNvPicPr>
              <a:picLocks noChangeAspect="1"/>
            </p:cNvPicPr>
            <p:nvPr/>
          </p:nvPicPr>
          <p:blipFill>
            <a:blip r:embed="rId4"/>
            <a:stretch>
              <a:fillRect/>
            </a:stretch>
          </p:blipFill>
          <p:spPr>
            <a:xfrm>
              <a:off x="10914654" y="2842957"/>
              <a:ext cx="213694" cy="213694"/>
            </a:xfrm>
            <a:prstGeom prst="rect">
              <a:avLst/>
            </a:prstGeom>
          </p:spPr>
        </p:pic>
      </p:grpSp>
      <p:sp>
        <p:nvSpPr>
          <p:cNvPr id="42" name="Content Placeholder 2">
            <a:extLst>
              <a:ext uri="{FF2B5EF4-FFF2-40B4-BE49-F238E27FC236}">
                <a16:creationId xmlns:a16="http://schemas.microsoft.com/office/drawing/2014/main" id="{5A621D68-BDCD-DB59-7B8E-5646D8BD81A3}"/>
              </a:ext>
            </a:extLst>
          </p:cNvPr>
          <p:cNvSpPr txBox="1">
            <a:spLocks/>
          </p:cNvSpPr>
          <p:nvPr/>
        </p:nvSpPr>
        <p:spPr>
          <a:xfrm>
            <a:off x="10163912" y="1471069"/>
            <a:ext cx="1619873" cy="10476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1000" b="1" dirty="0"/>
              <a:t>Which products/ product lines are selling the most versus least? What’s impactful for your business, units, dollars? </a:t>
            </a:r>
          </a:p>
        </p:txBody>
      </p:sp>
    </p:spTree>
    <p:extLst>
      <p:ext uri="{BB962C8B-B14F-4D97-AF65-F5344CB8AC3E}">
        <p14:creationId xmlns:p14="http://schemas.microsoft.com/office/powerpoint/2010/main" val="838029869"/>
      </p:ext>
    </p:extLst>
  </p:cSld>
  <p:clrMapOvr>
    <a:masterClrMapping/>
  </p:clrMapOvr>
</p:sld>
</file>

<file path=ppt/theme/theme1.xml><?xml version="1.0" encoding="utf-8"?>
<a:theme xmlns:a="http://schemas.openxmlformats.org/drawingml/2006/main" name="Office Theme">
  <a:themeElements>
    <a:clrScheme name="Custom 2">
      <a:dk1>
        <a:srgbClr val="2B0E4F"/>
      </a:dk1>
      <a:lt1>
        <a:srgbClr val="FFFFFF"/>
      </a:lt1>
      <a:dk2>
        <a:srgbClr val="2B0E4F"/>
      </a:dk2>
      <a:lt2>
        <a:srgbClr val="E5D9D0"/>
      </a:lt2>
      <a:accent1>
        <a:srgbClr val="9C53EC"/>
      </a:accent1>
      <a:accent2>
        <a:srgbClr val="E5D9D0"/>
      </a:accent2>
      <a:accent3>
        <a:srgbClr val="531199"/>
      </a:accent3>
      <a:accent4>
        <a:srgbClr val="D68630"/>
      </a:accent4>
      <a:accent5>
        <a:srgbClr val="D05820"/>
      </a:accent5>
      <a:accent6>
        <a:srgbClr val="288230"/>
      </a:accent6>
      <a:hlink>
        <a:srgbClr val="00BDF0"/>
      </a:hlink>
      <a:folHlink>
        <a:srgbClr val="EB8B79"/>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3091</TotalTime>
  <Words>4209</Words>
  <Application>Microsoft Macintosh PowerPoint</Application>
  <PresentationFormat>Widescreen</PresentationFormat>
  <Paragraphs>709</Paragraphs>
  <Slides>47</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MS PGothic</vt:lpstr>
      <vt:lpstr>Aptos</vt:lpstr>
      <vt:lpstr>Aptos Display</vt:lpstr>
      <vt:lpstr>Arial</vt:lpstr>
      <vt:lpstr>Arial,Sans-Serif</vt:lpstr>
      <vt:lpstr>Calibri</vt:lpstr>
      <vt:lpstr>Georgia</vt:lpstr>
      <vt:lpstr>Wingdings</vt:lpstr>
      <vt:lpstr>Office Theme</vt:lpstr>
      <vt:lpstr>Medtech marketing  plan template</vt:lpstr>
      <vt:lpstr>Color Psychology – create your slideware color scheme</vt:lpstr>
      <vt:lpstr>[Year] [Portfolio name] Marketing plan</vt:lpstr>
      <vt:lpstr>Table of contents</vt:lpstr>
      <vt:lpstr>PowerPoint Presentation</vt:lpstr>
      <vt:lpstr>PowerPoint Presentation</vt:lpstr>
      <vt:lpstr>Business goals  and priorities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Marketing programs</vt:lpstr>
      <vt:lpstr>PowerPoint Presentation</vt:lpstr>
      <vt:lpstr>PowerPoint Presentation</vt:lpstr>
      <vt:lpstr>PowerPoint Presentation</vt:lpstr>
      <vt:lpstr>PowerPoint Presentation</vt:lpstr>
      <vt:lpstr>The customer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competition</vt:lpstr>
      <vt:lpstr>PowerPoint Presentation</vt:lpstr>
      <vt:lpstr>PowerPoint Presentation</vt:lpstr>
      <vt:lpstr>PowerPoint Presentation</vt:lpstr>
      <vt:lpstr>The portfolio</vt:lpstr>
      <vt:lpstr>PowerPoint Presentation</vt:lpstr>
      <vt:lpstr>PowerPoint Presentation</vt:lpstr>
      <vt:lpstr>PowerPoint Presentation</vt:lpstr>
      <vt:lpstr>PowerPoint Presentation</vt:lpstr>
      <vt:lpstr>Pricing</vt:lpstr>
      <vt:lpstr>PowerPoint Presentation</vt:lpstr>
      <vt:lpstr>PowerPoint Presentation</vt:lpstr>
      <vt:lpstr>PowerPoint Presentation</vt:lpstr>
      <vt:lpstr>PowerPoint Presentation</vt:lpstr>
      <vt:lpstr>I wish I knew (IWIK)</vt:lpstr>
      <vt:lpstr>PowerPoint Presentation</vt:lpstr>
      <vt:lpstr>Appendix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Volling</dc:creator>
  <cp:lastModifiedBy>Colleen Neutra</cp:lastModifiedBy>
  <cp:revision>266</cp:revision>
  <dcterms:created xsi:type="dcterms:W3CDTF">2024-05-07T20:29:11Z</dcterms:created>
  <dcterms:modified xsi:type="dcterms:W3CDTF">2024-06-04T20:29:16Z</dcterms:modified>
</cp:coreProperties>
</file>